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7.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43"/>
  </p:notesMasterIdLst>
  <p:sldIdLst>
    <p:sldId id="256" r:id="rId2"/>
    <p:sldId id="284" r:id="rId3"/>
    <p:sldId id="257" r:id="rId4"/>
    <p:sldId id="258" r:id="rId5"/>
    <p:sldId id="259" r:id="rId6"/>
    <p:sldId id="260" r:id="rId7"/>
    <p:sldId id="283"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86" r:id="rId22"/>
    <p:sldId id="287" r:id="rId23"/>
    <p:sldId id="289" r:id="rId24"/>
    <p:sldId id="290" r:id="rId25"/>
    <p:sldId id="274" r:id="rId26"/>
    <p:sldId id="291" r:id="rId27"/>
    <p:sldId id="293" r:id="rId28"/>
    <p:sldId id="294" r:id="rId29"/>
    <p:sldId id="295" r:id="rId30"/>
    <p:sldId id="296" r:id="rId31"/>
    <p:sldId id="300" r:id="rId32"/>
    <p:sldId id="297" r:id="rId33"/>
    <p:sldId id="280" r:id="rId34"/>
    <p:sldId id="275" r:id="rId35"/>
    <p:sldId id="276" r:id="rId36"/>
    <p:sldId id="277" r:id="rId37"/>
    <p:sldId id="278" r:id="rId38"/>
    <p:sldId id="279" r:id="rId39"/>
    <p:sldId id="298" r:id="rId40"/>
    <p:sldId id="299" r:id="rId41"/>
    <p:sldId id="281" r:id="rId4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p:present/>
    <p:sldRg st="1" end="41"/>
    <p:penClr>
      <a:srgbClr val="FF0000"/>
    </p:penClr>
  </p:showPr>
  <p:clrMru>
    <a:srgbClr val="6666FF"/>
    <a:srgbClr val="0099FF"/>
    <a:srgbClr val="7DB1E1"/>
    <a:srgbClr val="3366FF"/>
    <a:srgbClr val="CC66FF"/>
    <a:srgbClr val="66FF66"/>
    <a:srgbClr val="66FF33"/>
    <a:srgbClr val="FF9900"/>
    <a:srgbClr val="FFFF66"/>
    <a:srgbClr val="FFCC00"/>
  </p:clrMru>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30" autoAdjust="0"/>
    <p:restoredTop sz="94624" autoAdjust="0"/>
  </p:normalViewPr>
  <p:slideViewPr>
    <p:cSldViewPr>
      <p:cViewPr varScale="1">
        <p:scale>
          <a:sx n="70" d="100"/>
          <a:sy n="70" d="100"/>
        </p:scale>
        <p:origin x="-528" y="-102"/>
      </p:cViewPr>
      <p:guideLst>
        <p:guide orient="horz" pos="2160"/>
        <p:guide pos="2880"/>
      </p:guideLst>
    </p:cSldViewPr>
  </p:slideViewPr>
  <p:outlineViewPr>
    <p:cViewPr>
      <p:scale>
        <a:sx n="33" d="100"/>
        <a:sy n="33" d="100"/>
      </p:scale>
      <p:origin x="0" y="20796"/>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______________Microsoft_Office_Excel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___________________Microsoft_Office_Excel10.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_____________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_____________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______________Microsoft_Office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______________Microsoft_Office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___________________Microsoft_Office_Excel6.xlsx"/></Relationships>
</file>

<file path=ppt/charts/_rels/chart7.xml.rels><?xml version="1.0" encoding="UTF-8" standalone="yes"?>
<Relationships xmlns="http://schemas.openxmlformats.org/package/2006/relationships"><Relationship Id="rId1" Type="http://schemas.openxmlformats.org/officeDocument/2006/relationships/package" Target="../embeddings/___________________Microsoft_Office_Excel7.xlsx"/></Relationships>
</file>

<file path=ppt/charts/_rels/chart8.xml.rels><?xml version="1.0" encoding="UTF-8" standalone="yes"?>
<Relationships xmlns="http://schemas.openxmlformats.org/package/2006/relationships"><Relationship Id="rId1" Type="http://schemas.openxmlformats.org/officeDocument/2006/relationships/package" Target="../embeddings/___________________Microsoft_Office_Excel8.xlsx"/></Relationships>
</file>

<file path=ppt/charts/_rels/chart9.xml.rels><?xml version="1.0" encoding="UTF-8" standalone="yes"?>
<Relationships xmlns="http://schemas.openxmlformats.org/package/2006/relationships"><Relationship Id="rId1" Type="http://schemas.openxmlformats.org/officeDocument/2006/relationships/package" Target="../embeddings/___________________Microsoft_Office_Excel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l-GR"/>
  <c:chart>
    <c:title>
      <c:layout>
        <c:manualLayout>
          <c:xMode val="edge"/>
          <c:yMode val="edge"/>
          <c:x val="0.12261463454037203"/>
          <c:y val="5.8440212279457374E-3"/>
        </c:manualLayout>
      </c:layout>
    </c:title>
    <c:view3D>
      <c:rotX val="30"/>
      <c:perspective val="30"/>
    </c:view3D>
    <c:plotArea>
      <c:layout/>
      <c:pie3DChart>
        <c:varyColors val="1"/>
        <c:ser>
          <c:idx val="0"/>
          <c:order val="0"/>
          <c:tx>
            <c:strRef>
              <c:f>Φύλλο1!$B$1</c:f>
              <c:strCache>
                <c:ptCount val="1"/>
                <c:pt idx="0">
                  <c:v>1.Συμφωνείτε  με την  εγκατάσταση  ανεμογεννήτριας στην Αμοργό;</c:v>
                </c:pt>
              </c:strCache>
            </c:strRef>
          </c:tx>
          <c:cat>
            <c:strRef>
              <c:f>Φύλλο1!$A$2:$A$4</c:f>
              <c:strCache>
                <c:ptCount val="3"/>
                <c:pt idx="0">
                  <c:v>ΝΑΙ</c:v>
                </c:pt>
                <c:pt idx="1">
                  <c:v>ΌΧΙ</c:v>
                </c:pt>
                <c:pt idx="2">
                  <c:v>ΔΕΝ ΞΕΡΩ</c:v>
                </c:pt>
              </c:strCache>
            </c:strRef>
          </c:cat>
          <c:val>
            <c:numRef>
              <c:f>Φύλλο1!$B$2:$B$4</c:f>
              <c:numCache>
                <c:formatCode>General</c:formatCode>
                <c:ptCount val="3"/>
                <c:pt idx="0">
                  <c:v>34</c:v>
                </c:pt>
                <c:pt idx="1">
                  <c:v>19</c:v>
                </c:pt>
                <c:pt idx="2">
                  <c:v>7</c:v>
                </c:pt>
              </c:numCache>
            </c:numRef>
          </c:val>
        </c:ser>
      </c:pie3DChart>
    </c:plotArea>
    <c:legend>
      <c:legendPos val="r"/>
      <c:layout/>
    </c:legend>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l-GR"/>
  <c:style val="10"/>
  <c:chart>
    <c:title>
      <c:layout/>
    </c:title>
    <c:plotArea>
      <c:layout/>
      <c:doughnutChart>
        <c:varyColors val="1"/>
        <c:ser>
          <c:idx val="0"/>
          <c:order val="0"/>
          <c:tx>
            <c:strRef>
              <c:f>Φύλλο1!$B$1</c:f>
              <c:strCache>
                <c:ptCount val="1"/>
                <c:pt idx="0">
                  <c:v>10. Πιστεύετε ότι πρέπει να γίνει σύνδεση των Α.Π.Ε με μονάδες αφαλάτωσης; </c:v>
                </c:pt>
              </c:strCache>
            </c:strRef>
          </c:tx>
          <c:cat>
            <c:strRef>
              <c:f>Φύλλο1!$A$2:$A$4</c:f>
              <c:strCache>
                <c:ptCount val="3"/>
                <c:pt idx="0">
                  <c:v>ΝΑΙ</c:v>
                </c:pt>
                <c:pt idx="1">
                  <c:v>ΌΧΙ</c:v>
                </c:pt>
                <c:pt idx="2">
                  <c:v>ΔΕΝ ΞΕΡΩ</c:v>
                </c:pt>
              </c:strCache>
            </c:strRef>
          </c:cat>
          <c:val>
            <c:numRef>
              <c:f>Φύλλο1!$B$2:$B$4</c:f>
              <c:numCache>
                <c:formatCode>General</c:formatCode>
                <c:ptCount val="3"/>
                <c:pt idx="0">
                  <c:v>28</c:v>
                </c:pt>
                <c:pt idx="1">
                  <c:v>13</c:v>
                </c:pt>
                <c:pt idx="2">
                  <c:v>19</c:v>
                </c:pt>
              </c:numCache>
            </c:numRef>
          </c:val>
        </c:ser>
        <c:firstSliceAng val="0"/>
        <c:holeSize val="50"/>
      </c:doughnutChart>
    </c:plotArea>
    <c:legend>
      <c:legendPos val="r"/>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l-GR"/>
  <c:chart>
    <c:title>
      <c:layout>
        <c:manualLayout>
          <c:xMode val="edge"/>
          <c:yMode val="edge"/>
          <c:x val="0.11397946328181092"/>
          <c:y val="4.1040466965011964E-2"/>
        </c:manualLayout>
      </c:layout>
    </c:title>
    <c:view3D>
      <c:rotX val="30"/>
      <c:perspective val="30"/>
    </c:view3D>
    <c:plotArea>
      <c:layout/>
      <c:pie3DChart>
        <c:varyColors val="1"/>
        <c:ser>
          <c:idx val="0"/>
          <c:order val="0"/>
          <c:tx>
            <c:strRef>
              <c:f>Φύλλο1!$B$1</c:f>
              <c:strCache>
                <c:ptCount val="1"/>
                <c:pt idx="0">
                  <c:v>2. Συμφωνείτε  με την  εγκατάσταση  φωτοβολταϊκών  στην Αμοργό;</c:v>
                </c:pt>
              </c:strCache>
            </c:strRef>
          </c:tx>
          <c:cat>
            <c:strRef>
              <c:f>Φύλλο1!$A$2:$A$4</c:f>
              <c:strCache>
                <c:ptCount val="3"/>
                <c:pt idx="0">
                  <c:v>ΝΑΙ</c:v>
                </c:pt>
                <c:pt idx="1">
                  <c:v>ΌΧΙ</c:v>
                </c:pt>
                <c:pt idx="2">
                  <c:v>ΔΕΝ ΞΕΡΩ</c:v>
                </c:pt>
              </c:strCache>
            </c:strRef>
          </c:cat>
          <c:val>
            <c:numRef>
              <c:f>Φύλλο1!$B$2:$B$4</c:f>
              <c:numCache>
                <c:formatCode>General</c:formatCode>
                <c:ptCount val="3"/>
                <c:pt idx="0">
                  <c:v>32</c:v>
                </c:pt>
                <c:pt idx="1">
                  <c:v>22</c:v>
                </c:pt>
                <c:pt idx="2">
                  <c:v>6</c:v>
                </c:pt>
              </c:numCache>
            </c:numRef>
          </c:val>
        </c:ser>
      </c:pie3DChart>
    </c:plotArea>
    <c:legend>
      <c:legendPos val="r"/>
      <c:layou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l-GR"/>
  <c:chart>
    <c:title>
      <c:layout/>
    </c:title>
    <c:view3D>
      <c:rotX val="30"/>
      <c:perspective val="30"/>
    </c:view3D>
    <c:plotArea>
      <c:layout/>
      <c:pie3DChart>
        <c:varyColors val="1"/>
        <c:ser>
          <c:idx val="0"/>
          <c:order val="0"/>
          <c:tx>
            <c:strRef>
              <c:f>Φύλλο1!$B$1</c:f>
              <c:strCache>
                <c:ptCount val="1"/>
                <c:pt idx="0">
                  <c:v>3. Πιστεύετε ότι η εγκατάσταση ανανεώσιμων πηγών ενέργειας   μπορεί  να βοηθήσει το νησί; </c:v>
                </c:pt>
              </c:strCache>
            </c:strRef>
          </c:tx>
          <c:cat>
            <c:strRef>
              <c:f>Φύλλο1!$A$2:$A$4</c:f>
              <c:strCache>
                <c:ptCount val="3"/>
                <c:pt idx="0">
                  <c:v>ΝΑΙ </c:v>
                </c:pt>
                <c:pt idx="1">
                  <c:v>ΌΧΙ</c:v>
                </c:pt>
                <c:pt idx="2">
                  <c:v>ΔΕΝ ΞΕΡΩ</c:v>
                </c:pt>
              </c:strCache>
            </c:strRef>
          </c:cat>
          <c:val>
            <c:numRef>
              <c:f>Φύλλο1!$B$2:$B$4</c:f>
              <c:numCache>
                <c:formatCode>General</c:formatCode>
                <c:ptCount val="3"/>
                <c:pt idx="0">
                  <c:v>36</c:v>
                </c:pt>
                <c:pt idx="1">
                  <c:v>12</c:v>
                </c:pt>
                <c:pt idx="2">
                  <c:v>12</c:v>
                </c:pt>
              </c:numCache>
            </c:numRef>
          </c:val>
        </c:ser>
      </c:pie3DChart>
    </c:plotArea>
    <c:legend>
      <c:legendPos val="r"/>
      <c:layout/>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l-GR"/>
  <c:style val="45"/>
  <c:chart>
    <c:title>
      <c:layout>
        <c:manualLayout>
          <c:xMode val="edge"/>
          <c:yMode val="edge"/>
          <c:x val="0.17958683289588853"/>
          <c:y val="3.1620277810283447E-2"/>
        </c:manualLayout>
      </c:layout>
    </c:title>
    <c:plotArea>
      <c:layout/>
      <c:barChart>
        <c:barDir val="col"/>
        <c:grouping val="clustered"/>
        <c:ser>
          <c:idx val="0"/>
          <c:order val="0"/>
          <c:tx>
            <c:strRef>
              <c:f>Φύλλο1!$B$1</c:f>
              <c:strCache>
                <c:ptCount val="1"/>
                <c:pt idx="0">
                  <c:v>4. Πιστεύετε ότι οι Α.Π.Ε  αποτελούν καθαρή πηγή ενέργειας ; </c:v>
                </c:pt>
              </c:strCache>
            </c:strRef>
          </c:tx>
          <c:cat>
            <c:strRef>
              <c:f>Φύλλο1!$A$2:$A$4</c:f>
              <c:strCache>
                <c:ptCount val="3"/>
                <c:pt idx="0">
                  <c:v>ΝΑΙ</c:v>
                </c:pt>
                <c:pt idx="1">
                  <c:v>ΌΧΙ</c:v>
                </c:pt>
                <c:pt idx="2">
                  <c:v>ΔΕΝ ΞΕΡΩ</c:v>
                </c:pt>
              </c:strCache>
            </c:strRef>
          </c:cat>
          <c:val>
            <c:numRef>
              <c:f>Φύλλο1!$B$2:$B$4</c:f>
              <c:numCache>
                <c:formatCode>General</c:formatCode>
                <c:ptCount val="3"/>
                <c:pt idx="0">
                  <c:v>33</c:v>
                </c:pt>
                <c:pt idx="1">
                  <c:v>12</c:v>
                </c:pt>
                <c:pt idx="2">
                  <c:v>15</c:v>
                </c:pt>
              </c:numCache>
            </c:numRef>
          </c:val>
        </c:ser>
        <c:axId val="109563264"/>
        <c:axId val="109573248"/>
      </c:barChart>
      <c:catAx>
        <c:axId val="109563264"/>
        <c:scaling>
          <c:orientation val="minMax"/>
        </c:scaling>
        <c:axPos val="b"/>
        <c:majorTickMark val="none"/>
        <c:tickLblPos val="nextTo"/>
        <c:crossAx val="109573248"/>
        <c:crosses val="autoZero"/>
        <c:auto val="1"/>
        <c:lblAlgn val="ctr"/>
        <c:lblOffset val="100"/>
      </c:catAx>
      <c:valAx>
        <c:axId val="109573248"/>
        <c:scaling>
          <c:orientation val="minMax"/>
        </c:scaling>
        <c:axPos val="l"/>
        <c:majorGridlines/>
        <c:numFmt formatCode="General" sourceLinked="1"/>
        <c:majorTickMark val="none"/>
        <c:tickLblPos val="nextTo"/>
        <c:crossAx val="109563264"/>
        <c:crosses val="autoZero"/>
        <c:crossBetween val="between"/>
      </c:valAx>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l-GR"/>
  <c:style val="48"/>
  <c:chart>
    <c:title>
      <c:layout/>
    </c:title>
    <c:plotArea>
      <c:layout/>
      <c:barChart>
        <c:barDir val="col"/>
        <c:grouping val="clustered"/>
        <c:ser>
          <c:idx val="0"/>
          <c:order val="0"/>
          <c:tx>
            <c:strRef>
              <c:f>Φύλλο1!$B$1</c:f>
              <c:strCache>
                <c:ptCount val="1"/>
                <c:pt idx="0">
                  <c:v>5. Πιστεύετε ότι τα οικονομικά οφέλη από τη χρήση Α.Π.Ε  είναι μεγαλύτερα από αυτά των συμβατικών μορφών ενέργειας (π.χ. πετρέλαιο) ;</c:v>
                </c:pt>
              </c:strCache>
            </c:strRef>
          </c:tx>
          <c:cat>
            <c:strRef>
              <c:f>Φύλλο1!$A$2:$A$4</c:f>
              <c:strCache>
                <c:ptCount val="3"/>
                <c:pt idx="0">
                  <c:v>ΝΑΙ</c:v>
                </c:pt>
                <c:pt idx="1">
                  <c:v>ΌΧΙ</c:v>
                </c:pt>
                <c:pt idx="2">
                  <c:v>ΔΕΝ ΞΕΡΩ</c:v>
                </c:pt>
              </c:strCache>
            </c:strRef>
          </c:cat>
          <c:val>
            <c:numRef>
              <c:f>Φύλλο1!$B$2:$B$4</c:f>
              <c:numCache>
                <c:formatCode>General</c:formatCode>
                <c:ptCount val="3"/>
                <c:pt idx="0">
                  <c:v>23</c:v>
                </c:pt>
                <c:pt idx="1">
                  <c:v>15</c:v>
                </c:pt>
                <c:pt idx="2">
                  <c:v>22</c:v>
                </c:pt>
              </c:numCache>
            </c:numRef>
          </c:val>
        </c:ser>
        <c:axId val="68243840"/>
        <c:axId val="68245376"/>
      </c:barChart>
      <c:catAx>
        <c:axId val="68243840"/>
        <c:scaling>
          <c:orientation val="minMax"/>
        </c:scaling>
        <c:axPos val="b"/>
        <c:tickLblPos val="nextTo"/>
        <c:crossAx val="68245376"/>
        <c:crosses val="autoZero"/>
        <c:auto val="1"/>
        <c:lblAlgn val="ctr"/>
        <c:lblOffset val="100"/>
      </c:catAx>
      <c:valAx>
        <c:axId val="68245376"/>
        <c:scaling>
          <c:orientation val="minMax"/>
        </c:scaling>
        <c:axPos val="l"/>
        <c:majorGridlines/>
        <c:numFmt formatCode="General" sourceLinked="1"/>
        <c:tickLblPos val="nextTo"/>
        <c:crossAx val="68243840"/>
        <c:crosses val="autoZero"/>
        <c:crossBetween val="between"/>
      </c:valAx>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l-GR"/>
  <c:style val="47"/>
  <c:chart>
    <c:title>
      <c:layout/>
    </c:title>
    <c:plotArea>
      <c:layout/>
      <c:barChart>
        <c:barDir val="col"/>
        <c:grouping val="clustered"/>
        <c:ser>
          <c:idx val="0"/>
          <c:order val="0"/>
          <c:tx>
            <c:strRef>
              <c:f>Φύλλο1!$B$1</c:f>
              <c:strCache>
                <c:ptCount val="1"/>
                <c:pt idx="0">
                  <c:v>6. Πιστεύετε ότι οι ανεμογεννήτριες/φωτοβολταϊκά  καταστρέφουν την αισθητική του φυσικού τοπίου;   </c:v>
                </c:pt>
              </c:strCache>
            </c:strRef>
          </c:tx>
          <c:cat>
            <c:strRef>
              <c:f>Φύλλο1!$A$2:$A$4</c:f>
              <c:strCache>
                <c:ptCount val="3"/>
                <c:pt idx="0">
                  <c:v>ΝΑΙ</c:v>
                </c:pt>
                <c:pt idx="1">
                  <c:v>ΌΧΙ</c:v>
                </c:pt>
                <c:pt idx="2">
                  <c:v>ΔΕΝ ΞΕΡΩ</c:v>
                </c:pt>
              </c:strCache>
            </c:strRef>
          </c:cat>
          <c:val>
            <c:numRef>
              <c:f>Φύλλο1!$B$2:$B$4</c:f>
              <c:numCache>
                <c:formatCode>General</c:formatCode>
                <c:ptCount val="3"/>
                <c:pt idx="0">
                  <c:v>29</c:v>
                </c:pt>
                <c:pt idx="1">
                  <c:v>21</c:v>
                </c:pt>
                <c:pt idx="2">
                  <c:v>10</c:v>
                </c:pt>
              </c:numCache>
            </c:numRef>
          </c:val>
        </c:ser>
        <c:axId val="110589056"/>
        <c:axId val="110590592"/>
      </c:barChart>
      <c:catAx>
        <c:axId val="110589056"/>
        <c:scaling>
          <c:orientation val="minMax"/>
        </c:scaling>
        <c:axPos val="b"/>
        <c:tickLblPos val="nextTo"/>
        <c:crossAx val="110590592"/>
        <c:crosses val="autoZero"/>
        <c:auto val="1"/>
        <c:lblAlgn val="ctr"/>
        <c:lblOffset val="100"/>
      </c:catAx>
      <c:valAx>
        <c:axId val="110590592"/>
        <c:scaling>
          <c:orientation val="minMax"/>
        </c:scaling>
        <c:axPos val="l"/>
        <c:majorGridlines/>
        <c:numFmt formatCode="General" sourceLinked="1"/>
        <c:tickLblPos val="nextTo"/>
        <c:crossAx val="110589056"/>
        <c:crosses val="autoZero"/>
        <c:crossBetween val="between"/>
      </c:valAx>
    </c:plotArea>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l-GR"/>
  <c:style val="28"/>
  <c:chart>
    <c:title>
      <c:layout/>
    </c:title>
    <c:plotArea>
      <c:layout/>
      <c:barChart>
        <c:barDir val="bar"/>
        <c:grouping val="clustered"/>
        <c:ser>
          <c:idx val="0"/>
          <c:order val="0"/>
          <c:tx>
            <c:strRef>
              <c:f>Φύλλο1!$B$1</c:f>
              <c:strCache>
                <c:ptCount val="1"/>
                <c:pt idx="0">
                  <c:v>7. Πιστεύετε ότι η εγκατάσταση Α.Π.Ε στο νησί μπορεί να επηρεάσει αρνητικά τον τουρισμό;</c:v>
                </c:pt>
              </c:strCache>
            </c:strRef>
          </c:tx>
          <c:cat>
            <c:strRef>
              <c:f>Φύλλο1!$A$2:$A$4</c:f>
              <c:strCache>
                <c:ptCount val="3"/>
                <c:pt idx="0">
                  <c:v>ΝΑΙ</c:v>
                </c:pt>
                <c:pt idx="1">
                  <c:v>ΌΧΙ</c:v>
                </c:pt>
                <c:pt idx="2">
                  <c:v>ΔΕΝ ΞΕΡΩ</c:v>
                </c:pt>
              </c:strCache>
            </c:strRef>
          </c:cat>
          <c:val>
            <c:numRef>
              <c:f>Φύλλο1!$B$2:$B$4</c:f>
              <c:numCache>
                <c:formatCode>General</c:formatCode>
                <c:ptCount val="3"/>
                <c:pt idx="0">
                  <c:v>28</c:v>
                </c:pt>
                <c:pt idx="1">
                  <c:v>18</c:v>
                </c:pt>
                <c:pt idx="2">
                  <c:v>14</c:v>
                </c:pt>
              </c:numCache>
            </c:numRef>
          </c:val>
        </c:ser>
        <c:axId val="110618880"/>
        <c:axId val="110620672"/>
      </c:barChart>
      <c:catAx>
        <c:axId val="110618880"/>
        <c:scaling>
          <c:orientation val="minMax"/>
        </c:scaling>
        <c:axPos val="l"/>
        <c:tickLblPos val="nextTo"/>
        <c:crossAx val="110620672"/>
        <c:crosses val="autoZero"/>
        <c:auto val="1"/>
        <c:lblAlgn val="ctr"/>
        <c:lblOffset val="100"/>
      </c:catAx>
      <c:valAx>
        <c:axId val="110620672"/>
        <c:scaling>
          <c:orientation val="minMax"/>
        </c:scaling>
        <c:axPos val="b"/>
        <c:majorGridlines/>
        <c:numFmt formatCode="General" sourceLinked="1"/>
        <c:tickLblPos val="nextTo"/>
        <c:crossAx val="110618880"/>
        <c:crosses val="autoZero"/>
        <c:crossBetween val="between"/>
      </c:valAx>
    </c:plotArea>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l-GR"/>
  <c:style val="25"/>
  <c:chart>
    <c:title>
      <c:layout/>
    </c:title>
    <c:plotArea>
      <c:layout>
        <c:manualLayout>
          <c:layoutTarget val="inner"/>
          <c:xMode val="edge"/>
          <c:yMode val="edge"/>
          <c:x val="0.14718475023273186"/>
          <c:y val="0.34643979100135702"/>
          <c:w val="0.814126397576178"/>
          <c:h val="0.51122433225258845"/>
        </c:manualLayout>
      </c:layout>
      <c:barChart>
        <c:barDir val="bar"/>
        <c:grouping val="clustered"/>
        <c:ser>
          <c:idx val="0"/>
          <c:order val="0"/>
          <c:tx>
            <c:strRef>
              <c:f>Φύλλο1!$B$1</c:f>
              <c:strCache>
                <c:ptCount val="1"/>
                <c:pt idx="0">
                  <c:v>8.  Πιστεύετε ότι η εγκατάσταση Α.Π.Ε πρέπει να γίνει σε χώρους απομακρυσμένους από τους οικισμούς;</c:v>
                </c:pt>
              </c:strCache>
            </c:strRef>
          </c:tx>
          <c:cat>
            <c:strRef>
              <c:f>Φύλλο1!$A$2:$A$4</c:f>
              <c:strCache>
                <c:ptCount val="3"/>
                <c:pt idx="0">
                  <c:v>ΝΑΙ</c:v>
                </c:pt>
                <c:pt idx="1">
                  <c:v>ΌΧΙ</c:v>
                </c:pt>
                <c:pt idx="2">
                  <c:v>ΔΕΝ ΞΕΡΩ</c:v>
                </c:pt>
              </c:strCache>
            </c:strRef>
          </c:cat>
          <c:val>
            <c:numRef>
              <c:f>Φύλλο1!$B$2:$B$4</c:f>
              <c:numCache>
                <c:formatCode>General</c:formatCode>
                <c:ptCount val="3"/>
                <c:pt idx="0">
                  <c:v>37</c:v>
                </c:pt>
                <c:pt idx="1">
                  <c:v>12</c:v>
                </c:pt>
                <c:pt idx="2">
                  <c:v>11</c:v>
                </c:pt>
              </c:numCache>
            </c:numRef>
          </c:val>
        </c:ser>
        <c:axId val="110103552"/>
        <c:axId val="110121728"/>
      </c:barChart>
      <c:catAx>
        <c:axId val="110103552"/>
        <c:scaling>
          <c:orientation val="minMax"/>
        </c:scaling>
        <c:axPos val="l"/>
        <c:tickLblPos val="nextTo"/>
        <c:crossAx val="110121728"/>
        <c:crosses val="autoZero"/>
        <c:auto val="1"/>
        <c:lblAlgn val="ctr"/>
        <c:lblOffset val="100"/>
      </c:catAx>
      <c:valAx>
        <c:axId val="110121728"/>
        <c:scaling>
          <c:orientation val="minMax"/>
        </c:scaling>
        <c:axPos val="b"/>
        <c:majorGridlines/>
        <c:numFmt formatCode="General" sourceLinked="1"/>
        <c:tickLblPos val="nextTo"/>
        <c:crossAx val="110103552"/>
        <c:crosses val="autoZero"/>
        <c:crossBetween val="between"/>
      </c:valAx>
    </c:plotArea>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l-GR"/>
  <c:style val="10"/>
  <c:chart>
    <c:title>
      <c:layout/>
    </c:title>
    <c:plotArea>
      <c:layout/>
      <c:doughnutChart>
        <c:varyColors val="1"/>
        <c:ser>
          <c:idx val="0"/>
          <c:order val="0"/>
          <c:tx>
            <c:strRef>
              <c:f>Φύλλο1!$B$1</c:f>
              <c:strCache>
                <c:ptCount val="1"/>
                <c:pt idx="0">
                  <c:v>9. Πιστεύετε ότι η αφαλάτωση μπορεί να βοηθήσει στην αντιμετώπιση της λειψυδρίας στο νησί;</c:v>
                </c:pt>
              </c:strCache>
            </c:strRef>
          </c:tx>
          <c:cat>
            <c:strRef>
              <c:f>Φύλλο1!$A$2:$A$4</c:f>
              <c:strCache>
                <c:ptCount val="3"/>
                <c:pt idx="0">
                  <c:v>ΝΑΙ</c:v>
                </c:pt>
                <c:pt idx="1">
                  <c:v>ΌΧΙ</c:v>
                </c:pt>
                <c:pt idx="2">
                  <c:v>ΔΕΝ ΞΕΡΩ</c:v>
                </c:pt>
              </c:strCache>
            </c:strRef>
          </c:cat>
          <c:val>
            <c:numRef>
              <c:f>Φύλλο1!$B$2:$B$4</c:f>
              <c:numCache>
                <c:formatCode>General</c:formatCode>
                <c:ptCount val="3"/>
                <c:pt idx="0">
                  <c:v>39</c:v>
                </c:pt>
                <c:pt idx="1">
                  <c:v>7</c:v>
                </c:pt>
                <c:pt idx="2">
                  <c:v>14</c:v>
                </c:pt>
              </c:numCache>
            </c:numRef>
          </c:val>
        </c:ser>
        <c:firstSliceAng val="0"/>
        <c:holeSize val="50"/>
      </c:doughnutChart>
    </c:plotArea>
    <c:legend>
      <c:legendPos val="r"/>
      <c:layout/>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38F412-7E64-4652-80E0-14A7D5B81300}" type="datetimeFigureOut">
              <a:rPr lang="el-GR" smtClean="0"/>
              <a:pPr/>
              <a:t>25/4/2013</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741E55-566E-42AB-BCAA-183CFA5035E6}"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BB741E55-566E-42AB-BCAA-183CFA5035E6}" type="slidenum">
              <a:rPr lang="el-GR" smtClean="0"/>
              <a:pPr/>
              <a:t>1</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BB741E55-566E-42AB-BCAA-183CFA5035E6}" type="slidenum">
              <a:rPr lang="el-GR" smtClean="0"/>
              <a:pPr/>
              <a:t>24</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4BCB92F1-80F7-4F75-B049-B7BDF30DCE64}" type="datetimeFigureOut">
              <a:rPr lang="el-GR" smtClean="0"/>
              <a:pPr/>
              <a:t>25/4/2013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85A169C-FE57-4FA6-AA4E-89BD9E88F701}" type="slidenum">
              <a:rPr lang="el-GR" smtClean="0"/>
              <a:pPr/>
              <a:t>‹#›</a:t>
            </a:fld>
            <a:endParaRPr lang="el-GR"/>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BCB92F1-80F7-4F75-B049-B7BDF30DCE64}" type="datetimeFigureOut">
              <a:rPr lang="el-GR" smtClean="0"/>
              <a:pPr/>
              <a:t>25/4/2013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85A169C-FE57-4FA6-AA4E-89BD9E88F701}" type="slidenum">
              <a:rPr lang="el-GR" smtClean="0"/>
              <a:pPr/>
              <a:t>‹#›</a:t>
            </a:fld>
            <a:endParaRPr lang="el-GR"/>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BCB92F1-80F7-4F75-B049-B7BDF30DCE64}" type="datetimeFigureOut">
              <a:rPr lang="el-GR" smtClean="0"/>
              <a:pPr/>
              <a:t>25/4/2013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85A169C-FE57-4FA6-AA4E-89BD9E88F701}" type="slidenum">
              <a:rPr lang="el-GR" smtClean="0"/>
              <a:pPr/>
              <a:t>‹#›</a:t>
            </a:fld>
            <a:endParaRPr lang="el-GR"/>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BCB92F1-80F7-4F75-B049-B7BDF30DCE64}" type="datetimeFigureOut">
              <a:rPr lang="el-GR" smtClean="0"/>
              <a:pPr/>
              <a:t>25/4/2013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85A169C-FE57-4FA6-AA4E-89BD9E88F701}" type="slidenum">
              <a:rPr lang="el-GR" smtClean="0"/>
              <a:pPr/>
              <a:t>‹#›</a:t>
            </a:fld>
            <a:endParaRPr lang="el-GR"/>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BCB92F1-80F7-4F75-B049-B7BDF30DCE64}" type="datetimeFigureOut">
              <a:rPr lang="el-GR" smtClean="0"/>
              <a:pPr/>
              <a:t>25/4/2013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85A169C-FE57-4FA6-AA4E-89BD9E88F701}" type="slidenum">
              <a:rPr lang="el-GR" smtClean="0"/>
              <a:pPr/>
              <a:t>‹#›</a:t>
            </a:fld>
            <a:endParaRPr lang="el-GR"/>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4BCB92F1-80F7-4F75-B049-B7BDF30DCE64}" type="datetimeFigureOut">
              <a:rPr lang="el-GR" smtClean="0"/>
              <a:pPr/>
              <a:t>25/4/2013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85A169C-FE57-4FA6-AA4E-89BD9E88F701}" type="slidenum">
              <a:rPr lang="el-GR" smtClean="0"/>
              <a:pPr/>
              <a:t>‹#›</a:t>
            </a:fld>
            <a:endParaRPr lang="el-GR"/>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4BCB92F1-80F7-4F75-B049-B7BDF30DCE64}" type="datetimeFigureOut">
              <a:rPr lang="el-GR" smtClean="0"/>
              <a:pPr/>
              <a:t>25/4/2013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C85A169C-FE57-4FA6-AA4E-89BD9E88F701}" type="slidenum">
              <a:rPr lang="el-GR" smtClean="0"/>
              <a:pPr/>
              <a:t>‹#›</a:t>
            </a:fld>
            <a:endParaRPr lang="el-GR"/>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4BCB92F1-80F7-4F75-B049-B7BDF30DCE64}" type="datetimeFigureOut">
              <a:rPr lang="el-GR" smtClean="0"/>
              <a:pPr/>
              <a:t>25/4/2013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C85A169C-FE57-4FA6-AA4E-89BD9E88F701}" type="slidenum">
              <a:rPr lang="el-GR" smtClean="0"/>
              <a:pPr/>
              <a:t>‹#›</a:t>
            </a:fld>
            <a:endParaRPr lang="el-GR"/>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BCB92F1-80F7-4F75-B049-B7BDF30DCE64}" type="datetimeFigureOut">
              <a:rPr lang="el-GR" smtClean="0"/>
              <a:pPr/>
              <a:t>25/4/2013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C85A169C-FE57-4FA6-AA4E-89BD9E88F701}" type="slidenum">
              <a:rPr lang="el-GR" smtClean="0"/>
              <a:pPr/>
              <a:t>‹#›</a:t>
            </a:fld>
            <a:endParaRPr lang="el-GR"/>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BCB92F1-80F7-4F75-B049-B7BDF30DCE64}" type="datetimeFigureOut">
              <a:rPr lang="el-GR" smtClean="0"/>
              <a:pPr/>
              <a:t>25/4/2013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85A169C-FE57-4FA6-AA4E-89BD9E88F701}" type="slidenum">
              <a:rPr lang="el-GR" smtClean="0"/>
              <a:pPr/>
              <a:t>‹#›</a:t>
            </a:fld>
            <a:endParaRPr lang="el-GR"/>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BCB92F1-80F7-4F75-B049-B7BDF30DCE64}" type="datetimeFigureOut">
              <a:rPr lang="el-GR" smtClean="0"/>
              <a:pPr/>
              <a:t>25/4/2013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85A169C-FE57-4FA6-AA4E-89BD9E88F701}" type="slidenum">
              <a:rPr lang="el-GR" smtClean="0"/>
              <a:pPr/>
              <a:t>‹#›</a:t>
            </a:fld>
            <a:endParaRPr lang="el-GR"/>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CB92F1-80F7-4F75-B049-B7BDF30DCE64}" type="datetimeFigureOut">
              <a:rPr lang="el-GR" smtClean="0"/>
              <a:pPr/>
              <a:t>25/4/2013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5A169C-FE57-4FA6-AA4E-89BD9E88F701}"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ransition spd="med">
    <p:fade thruBlk="1"/>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audio" Target="file:///F:\&#916;&#961;&#972;&#956;&#959;&#962;%20&#964;&#951;&#962;%20&#902;&#957;&#959;&#953;&#958;&#951;&#962;~&#931;&#964;&#945;&#956;&#940;&#964;&#951;&#962;%20&#931;&#960;&#945;&#957;&#959;&#965;&#948;&#940;&#954;&#951;&#962;.mp3"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3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7.xml"/><Relationship Id="rId4" Type="http://schemas.openxmlformats.org/officeDocument/2006/relationships/chart" Target="../charts/chart6.xml"/></Relationships>
</file>

<file path=ppt/slides/_rels/slide3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t="-20000" b="-20000"/>
          </a:stretch>
        </a:blip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14348" y="1071546"/>
            <a:ext cx="7772400" cy="1470025"/>
          </a:xfrm>
        </p:spPr>
        <p:txBody>
          <a:bodyPr>
            <a:normAutofit fontScale="90000"/>
          </a:bodyPr>
          <a:lstStyle/>
          <a:p>
            <a:r>
              <a:rPr lang="el-GR" b="1" dirty="0" err="1" smtClean="0"/>
              <a:t>Σχολ</a:t>
            </a:r>
            <a:r>
              <a:rPr lang="el-GR" b="1" dirty="0" smtClean="0"/>
              <a:t>. Έτος: 2012-13</a:t>
            </a:r>
            <a:br>
              <a:rPr lang="el-GR" b="1" dirty="0" smtClean="0"/>
            </a:br>
            <a:r>
              <a:rPr lang="el-GR" b="1" dirty="0" smtClean="0"/>
              <a:t>1</a:t>
            </a:r>
            <a:r>
              <a:rPr lang="el-GR" b="1" baseline="30000" dirty="0" smtClean="0"/>
              <a:t>ο</a:t>
            </a:r>
            <a:r>
              <a:rPr lang="el-GR" b="1" dirty="0" smtClean="0"/>
              <a:t> ΕΠΑ.Λ ΑΜΟΡΓΟΥ</a:t>
            </a:r>
            <a:r>
              <a:rPr lang="el-GR" dirty="0" smtClean="0"/>
              <a:t/>
            </a:r>
            <a:br>
              <a:rPr lang="el-GR" dirty="0" smtClean="0"/>
            </a:br>
            <a:r>
              <a:rPr lang="el-GR" dirty="0" smtClean="0"/>
              <a:t/>
            </a:r>
            <a:br>
              <a:rPr lang="el-GR" dirty="0" smtClean="0"/>
            </a:br>
            <a:endParaRPr lang="el-GR" dirty="0"/>
          </a:p>
        </p:txBody>
      </p:sp>
      <p:sp>
        <p:nvSpPr>
          <p:cNvPr id="3" name="2 - Υπότιτλος"/>
          <p:cNvSpPr>
            <a:spLocks noGrp="1"/>
          </p:cNvSpPr>
          <p:nvPr>
            <p:ph type="subTitle" idx="1"/>
          </p:nvPr>
        </p:nvSpPr>
        <p:spPr>
          <a:xfrm>
            <a:off x="1357290" y="3286124"/>
            <a:ext cx="6400800" cy="1752600"/>
          </a:xfrm>
        </p:spPr>
        <p:txBody>
          <a:bodyPr/>
          <a:lstStyle/>
          <a:p>
            <a:r>
              <a:rPr lang="el-GR" b="1" dirty="0" smtClean="0">
                <a:solidFill>
                  <a:schemeClr val="tx1"/>
                </a:solidFill>
              </a:rPr>
              <a:t>Ειδική </a:t>
            </a:r>
            <a:r>
              <a:rPr lang="el-GR" b="1" dirty="0" err="1" smtClean="0">
                <a:solidFill>
                  <a:schemeClr val="tx1"/>
                </a:solidFill>
              </a:rPr>
              <a:t>διαθεματική</a:t>
            </a:r>
            <a:r>
              <a:rPr lang="el-GR" b="1" dirty="0" smtClean="0">
                <a:solidFill>
                  <a:schemeClr val="tx1"/>
                </a:solidFill>
              </a:rPr>
              <a:t> δραστηριότητα της Β΄ ΕΠΑ.Λ με τίτλο: </a:t>
            </a:r>
          </a:p>
          <a:p>
            <a:endParaRPr lang="el-GR" dirty="0"/>
          </a:p>
          <a:p>
            <a:endParaRPr lang="el-GR" dirty="0" smtClean="0"/>
          </a:p>
          <a:p>
            <a:endParaRPr lang="el-GR" dirty="0"/>
          </a:p>
        </p:txBody>
      </p:sp>
      <p:pic>
        <p:nvPicPr>
          <p:cNvPr id="5" name="Δρόμος της Άνοιξης~Σταμάτης Σπανουδάκης.mp3">
            <a:hlinkClick r:id="" action="ppaction://media"/>
          </p:cNvPr>
          <p:cNvPicPr>
            <a:picLocks noRot="1" noChangeAspect="1"/>
          </p:cNvPicPr>
          <p:nvPr>
            <a:audioFile r:link="rId1"/>
          </p:nvPr>
        </p:nvPicPr>
        <p:blipFill>
          <a:blip r:embed="rId5" cstate="print"/>
          <a:stretch>
            <a:fillRect/>
          </a:stretch>
        </p:blipFill>
        <p:spPr>
          <a:xfrm>
            <a:off x="8839200" y="6553200"/>
            <a:ext cx="304800" cy="304800"/>
          </a:xfrm>
          <a:prstGeom prst="rect">
            <a:avLst/>
          </a:prstGeom>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par>
                                <p:cTn id="7" presetID="47"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animEffect transition="in" filter="fade">
                                      <p:cBhvr>
                                        <p:cTn id="9" dur="1000"/>
                                        <p:tgtEl>
                                          <p:spTgt spid="2"/>
                                        </p:tgtEl>
                                      </p:cBhvr>
                                    </p:animEffect>
                                    <p:anim calcmode="lin" valueType="num">
                                      <p:cBhvr>
                                        <p:cTn id="10" dur="1000" fill="hold"/>
                                        <p:tgtEl>
                                          <p:spTgt spid="2"/>
                                        </p:tgtEl>
                                        <p:attrNameLst>
                                          <p:attrName>ppt_x</p:attrName>
                                        </p:attrNameLst>
                                      </p:cBhvr>
                                      <p:tavLst>
                                        <p:tav tm="0">
                                          <p:val>
                                            <p:strVal val="#ppt_x"/>
                                          </p:val>
                                        </p:tav>
                                        <p:tav tm="100000">
                                          <p:val>
                                            <p:strVal val="#ppt_x"/>
                                          </p:val>
                                        </p:tav>
                                      </p:tavLst>
                                    </p:anim>
                                    <p:anim calcmode="lin" valueType="num">
                                      <p:cBhvr>
                                        <p:cTn id="11" dur="1000" fill="hold"/>
                                        <p:tgtEl>
                                          <p:spTgt spid="2"/>
                                        </p:tgtEl>
                                        <p:attrNameLst>
                                          <p:attrName>ppt_y</p:attrName>
                                        </p:attrNameLst>
                                      </p:cBhvr>
                                      <p:tavLst>
                                        <p:tav tm="0">
                                          <p:val>
                                            <p:strVal val="#ppt_y-.1"/>
                                          </p:val>
                                        </p:tav>
                                        <p:tav tm="100000">
                                          <p:val>
                                            <p:strVal val="#ppt_y"/>
                                          </p:val>
                                        </p:tav>
                                      </p:tavLst>
                                    </p:anim>
                                  </p:childTnLst>
                                </p:cTn>
                              </p:par>
                            </p:childTnLst>
                          </p:cTn>
                        </p:par>
                        <p:par>
                          <p:cTn id="12" fill="hold">
                            <p:stCondLst>
                              <p:cond delay="708006"/>
                            </p:stCondLst>
                            <p:childTnLst>
                              <p:par>
                                <p:cTn id="13" presetID="47"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numSld="41" showWhenStopped="0">
                <p:cTn id="18" repeatCount="indefinite" fill="hold" display="0">
                  <p:stCondLst>
                    <p:cond delay="indefinite"/>
                  </p:stCondLst>
                  <p:endCondLst>
                    <p:cond evt="onPrev" delay="0">
                      <p:tgtEl>
                        <p:sldTgt/>
                      </p:tgtEl>
                    </p:cond>
                    <p:cond evt="onStopAudio" delay="0">
                      <p:tgtEl>
                        <p:sldTgt/>
                      </p:tgtEl>
                    </p:cond>
                  </p:endCondLst>
                </p:cTn>
                <p:tgtEl>
                  <p:spTgt spid="5"/>
                </p:tgtEl>
              </p:cMediaNode>
            </p:audio>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800" b="1" dirty="0" smtClean="0"/>
              <a:t>Τι είναι οι ΑΠΕ;</a:t>
            </a:r>
            <a:endParaRPr lang="el-GR" sz="4800" b="1" dirty="0"/>
          </a:p>
        </p:txBody>
      </p:sp>
      <p:sp>
        <p:nvSpPr>
          <p:cNvPr id="3" name="2 - Θέση περιεχομένου"/>
          <p:cNvSpPr>
            <a:spLocks noGrp="1"/>
          </p:cNvSpPr>
          <p:nvPr>
            <p:ph idx="1"/>
          </p:nvPr>
        </p:nvSpPr>
        <p:spPr/>
        <p:txBody>
          <a:bodyPr>
            <a:normAutofit fontScale="92500" lnSpcReduction="20000"/>
          </a:bodyPr>
          <a:lstStyle/>
          <a:p>
            <a:pPr>
              <a:buNone/>
            </a:pPr>
            <a:r>
              <a:rPr lang="el-GR" dirty="0" smtClean="0"/>
              <a:t>  	Ανανεώσιμες πηγές ενέργειας (ΑΠΕ) είναι μορφές εκμεταλλεύσιμης ενέργειας που προέρχονται από διάφορες φυσικές διαδικασίες, όπως ο άνεμος, ο ήλιος, η γεωθερμία, η κυκλοφορία του νερού και άλλες.</a:t>
            </a:r>
            <a:br>
              <a:rPr lang="el-GR" dirty="0" smtClean="0"/>
            </a:br>
            <a:r>
              <a:rPr lang="el-GR" dirty="0" smtClean="0"/>
              <a:t/>
            </a:r>
            <a:br>
              <a:rPr lang="el-GR" dirty="0" smtClean="0"/>
            </a:br>
            <a:r>
              <a:rPr lang="el-GR" dirty="0" smtClean="0"/>
              <a:t>Πρόκειται για «καθαρές» μορφές ενέργειας, πολύ φιλικές στο περιβάλλον, που δεν αποδεσμεύουν υδρογονάνθρακες, διοξείδιο του άνθρακα ή τοξικά και ραδιενεργά απόβλητα, όπως οι υπόλοιπες πηγές ενέργειας.</a:t>
            </a:r>
          </a:p>
          <a:p>
            <a:endParaRPr lang="el-GR" dirty="0"/>
          </a:p>
        </p:txBody>
      </p:sp>
    </p:spTree>
  </p:cSld>
  <p:clrMapOvr>
    <a:masterClrMapping/>
  </p:clrMapOvr>
  <p:transition spd="med" advClick="0" advTm="4000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800" b="1" dirty="0" smtClean="0"/>
              <a:t>Πλεονεκτήματα</a:t>
            </a:r>
            <a:endParaRPr lang="el-GR" sz="4800" b="1" dirty="0"/>
          </a:p>
        </p:txBody>
      </p:sp>
      <p:sp>
        <p:nvSpPr>
          <p:cNvPr id="3" name="2 - Θέση περιεχομένου"/>
          <p:cNvSpPr>
            <a:spLocks noGrp="1"/>
          </p:cNvSpPr>
          <p:nvPr>
            <p:ph idx="1"/>
          </p:nvPr>
        </p:nvSpPr>
        <p:spPr/>
        <p:txBody>
          <a:bodyPr>
            <a:normAutofit fontScale="92500" lnSpcReduction="20000"/>
          </a:bodyPr>
          <a:lstStyle/>
          <a:p>
            <a:r>
              <a:rPr lang="el-GR" dirty="0" smtClean="0"/>
              <a:t>Φιλικές προς το περιβάλλον</a:t>
            </a:r>
          </a:p>
          <a:p>
            <a:r>
              <a:rPr lang="el-GR" dirty="0" smtClean="0"/>
              <a:t>Ανεξάντλητες, σε αντίθεση με τα ορυκτά καύσιμα</a:t>
            </a:r>
          </a:p>
          <a:p>
            <a:r>
              <a:rPr lang="el-GR" dirty="0" smtClean="0"/>
              <a:t>Αποτελούν ευέλικτες εφαρμογές που μπορούν να παράγουν ενέργεια ανάλογη με τις ανάγκες του τοπικού πληθυσμού</a:t>
            </a:r>
          </a:p>
          <a:p>
            <a:r>
              <a:rPr lang="el-GR" dirty="0" smtClean="0"/>
              <a:t>Εξοπλισμός απλός στην κατασκευή και συντήρηση, με μεγάλη διάρκεια ζωής</a:t>
            </a:r>
          </a:p>
          <a:p>
            <a:r>
              <a:rPr lang="el-GR" dirty="0" smtClean="0"/>
              <a:t>Χαμηλό λειτουργικό κόστος</a:t>
            </a:r>
          </a:p>
          <a:p>
            <a:r>
              <a:rPr lang="el-GR" dirty="0" smtClean="0"/>
              <a:t>Οι επενδύσεις των ΑΠΕ δημιουργούν σημαντικό αριθμό νέων θέσεων εργασίας</a:t>
            </a:r>
            <a:endParaRPr lang="el-GR" dirty="0"/>
          </a:p>
        </p:txBody>
      </p:sp>
    </p:spTree>
  </p:cSld>
  <p:clrMapOvr>
    <a:masterClrMapping/>
  </p:clrMapOvr>
  <p:transition advClick="0" advTm="4000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800" b="1" dirty="0" smtClean="0"/>
              <a:t>Μειονεκτήματα</a:t>
            </a:r>
            <a:endParaRPr lang="el-GR" sz="4800" b="1" dirty="0"/>
          </a:p>
        </p:txBody>
      </p:sp>
      <p:sp>
        <p:nvSpPr>
          <p:cNvPr id="3" name="2 - Θέση περιεχομένου"/>
          <p:cNvSpPr>
            <a:spLocks noGrp="1"/>
          </p:cNvSpPr>
          <p:nvPr>
            <p:ph idx="1"/>
          </p:nvPr>
        </p:nvSpPr>
        <p:spPr/>
        <p:txBody>
          <a:bodyPr>
            <a:normAutofit fontScale="47500" lnSpcReduction="20000"/>
          </a:bodyPr>
          <a:lstStyle/>
          <a:p>
            <a:r>
              <a:rPr lang="el-GR" sz="5900" dirty="0" smtClean="0"/>
              <a:t>Μικρός συντελεστής απόδοσης άρα μεγάλο αρχικό κόστος εφαρμογής σε μεγάλη επιφάνεια γης</a:t>
            </a:r>
            <a:r>
              <a:rPr lang="en-US" sz="5900" dirty="0" smtClean="0"/>
              <a:t>.</a:t>
            </a:r>
            <a:endParaRPr lang="el-GR" sz="5900" dirty="0" smtClean="0"/>
          </a:p>
          <a:p>
            <a:r>
              <a:rPr lang="el-GR" sz="5900" dirty="0" smtClean="0"/>
              <a:t>Η παροχή και απόδοση της αιολικής και ηλιακής ενέργειας εξαρτάται από την εποχή του έτους αλλά και από το γεωγραφικό πλάτος και το κλίμα της περιοχής</a:t>
            </a:r>
            <a:r>
              <a:rPr lang="en-US" sz="5900" dirty="0" smtClean="0"/>
              <a:t>.</a:t>
            </a:r>
            <a:r>
              <a:rPr lang="el-GR" sz="5900" dirty="0" smtClean="0"/>
              <a:t> </a:t>
            </a:r>
          </a:p>
          <a:p>
            <a:r>
              <a:rPr lang="el-GR" sz="5900" dirty="0" smtClean="0"/>
              <a:t>Οι αιολικές μηχανές έχουν κατηγορηθεί ότι προκαλούν θόρυβο και θανάτους πουλιών. Με την εξέλιξη όμως της τεχνολογίας τους και την προσεκτικότερη επιλογή χώρων εγκατάστασης αυτά τα προβλήματα έχουν σχεδόν λυθεί</a:t>
            </a:r>
            <a:r>
              <a:rPr lang="en-US" sz="5900" dirty="0" smtClean="0"/>
              <a:t>.</a:t>
            </a:r>
            <a:r>
              <a:rPr lang="el-GR" sz="5900" dirty="0" smtClean="0"/>
              <a:t/>
            </a:r>
            <a:br>
              <a:rPr lang="el-GR" sz="5900" dirty="0" smtClean="0"/>
            </a:br>
            <a:r>
              <a:rPr lang="el-GR" dirty="0" smtClean="0"/>
              <a:t/>
            </a:r>
            <a:br>
              <a:rPr lang="el-GR" dirty="0" smtClean="0"/>
            </a:br>
            <a:endParaRPr lang="el-GR" dirty="0"/>
          </a:p>
        </p:txBody>
      </p:sp>
    </p:spTree>
  </p:cSld>
  <p:clrMapOvr>
    <a:masterClrMapping/>
  </p:clrMapOvr>
  <p:transition spd="med" advClick="0" advTm="4000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500"/>
                            </p:stCondLst>
                            <p:childTnLst>
                              <p:par>
                                <p:cTn id="13" presetID="10" presetClass="entr" presetSubtype="0"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2000"/>
                            </p:stCondLst>
                            <p:childTnLst>
                              <p:par>
                                <p:cTn id="17" presetID="10"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800" b="1" dirty="0" smtClean="0"/>
              <a:t>Αιολική Ενέργεια</a:t>
            </a:r>
            <a:endParaRPr lang="el-GR" sz="4800" b="1" dirty="0"/>
          </a:p>
        </p:txBody>
      </p:sp>
      <p:sp>
        <p:nvSpPr>
          <p:cNvPr id="3" name="2 - Θέση περιεχομένου"/>
          <p:cNvSpPr>
            <a:spLocks noGrp="1"/>
          </p:cNvSpPr>
          <p:nvPr>
            <p:ph idx="1"/>
          </p:nvPr>
        </p:nvSpPr>
        <p:spPr/>
        <p:txBody>
          <a:bodyPr>
            <a:normAutofit/>
          </a:bodyPr>
          <a:lstStyle/>
          <a:p>
            <a:pPr>
              <a:buNone/>
            </a:pPr>
            <a:r>
              <a:rPr lang="el-GR" dirty="0" smtClean="0"/>
              <a:t>	</a:t>
            </a:r>
            <a:r>
              <a:rPr lang="en-US" dirty="0" smtClean="0"/>
              <a:t>A</a:t>
            </a:r>
            <a:r>
              <a:rPr lang="el-GR" dirty="0" err="1" smtClean="0"/>
              <a:t>ιολική</a:t>
            </a:r>
            <a:r>
              <a:rPr lang="el-GR" dirty="0" smtClean="0"/>
              <a:t> ενέργεια ονομάζεται η ενέργεια που παράγεται από την εκμετάλλευση του πνέοντος ανέμου. Η αρχαιότερη μορφή εκμετάλλευσής της ήταν τα ιστία των πρώτων ιστιοφόρων πλοίων και αργότερα οι ανεμόμυλοι στην ξηρά. Ονομάζεται αιολική γιατί στην ελληνική μυθολογία ο Αίολος ήταν ο θεός του ανέμου.</a:t>
            </a:r>
          </a:p>
          <a:p>
            <a:pPr>
              <a:buNone/>
            </a:pPr>
            <a:endParaRPr lang="el-GR" dirty="0"/>
          </a:p>
        </p:txBody>
      </p:sp>
    </p:spTree>
  </p:cSld>
  <p:clrMapOvr>
    <a:masterClrMapping/>
  </p:clrMapOvr>
  <p:transition spd="med" advClick="0" advTm="3000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800" b="1" dirty="0" smtClean="0"/>
              <a:t>Τύποι ανεμογεννητριών </a:t>
            </a:r>
            <a:endParaRPr lang="el-GR" sz="4800" b="1" dirty="0"/>
          </a:p>
        </p:txBody>
      </p:sp>
      <p:sp>
        <p:nvSpPr>
          <p:cNvPr id="3" name="2 - Θέση περιεχομένου"/>
          <p:cNvSpPr>
            <a:spLocks noGrp="1"/>
          </p:cNvSpPr>
          <p:nvPr>
            <p:ph sz="half" idx="1"/>
          </p:nvPr>
        </p:nvSpPr>
        <p:spPr/>
        <p:txBody>
          <a:bodyPr>
            <a:normAutofit/>
          </a:bodyPr>
          <a:lstStyle/>
          <a:p>
            <a:pPr>
              <a:buNone/>
            </a:pPr>
            <a:r>
              <a:rPr lang="el-GR" dirty="0" smtClean="0"/>
              <a:t> 	</a:t>
            </a:r>
          </a:p>
          <a:p>
            <a:pPr>
              <a:buNone/>
            </a:pPr>
            <a:r>
              <a:rPr lang="el-GR" dirty="0" smtClean="0"/>
              <a:t>	</a:t>
            </a:r>
            <a:r>
              <a:rPr lang="el-GR" i="1" dirty="0" smtClean="0"/>
              <a:t>1</a:t>
            </a:r>
            <a:r>
              <a:rPr lang="el-GR" i="1" baseline="30000" dirty="0" smtClean="0"/>
              <a:t>ος</a:t>
            </a:r>
            <a:r>
              <a:rPr lang="el-GR" i="1" dirty="0" smtClean="0"/>
              <a:t> τύπος: </a:t>
            </a:r>
            <a:r>
              <a:rPr lang="el-GR" dirty="0" smtClean="0"/>
              <a:t>ο άξονας περιστροφής είναι κάθετος σε σχέση με την επιφάνεια του εδάφους. </a:t>
            </a:r>
          </a:p>
          <a:p>
            <a:pPr>
              <a:buNone/>
            </a:pPr>
            <a:r>
              <a:rPr lang="el-GR" dirty="0" smtClean="0"/>
              <a:t>	</a:t>
            </a:r>
            <a:r>
              <a:rPr lang="el-GR" i="1" dirty="0" smtClean="0"/>
              <a:t>2</a:t>
            </a:r>
            <a:r>
              <a:rPr lang="el-GR" i="1" baseline="30000" dirty="0" smtClean="0"/>
              <a:t>ος</a:t>
            </a:r>
            <a:r>
              <a:rPr lang="el-GR" i="1" dirty="0" smtClean="0"/>
              <a:t> τύπος: </a:t>
            </a:r>
            <a:r>
              <a:rPr lang="el-GR" dirty="0" smtClean="0"/>
              <a:t>ο άξονας περιστροφής είναι οριζόντιος. </a:t>
            </a:r>
          </a:p>
        </p:txBody>
      </p:sp>
      <p:pic>
        <p:nvPicPr>
          <p:cNvPr id="6" name="5 - Θέση περιεχομένου" descr="C:\Documents and Settings\pc8\Επιφάνεια εργασίας\project B lukeiou\sxediagramma a3onwn anemmogennhtrias.jpg"/>
          <p:cNvPicPr>
            <a:picLocks noGrp="1"/>
          </p:cNvPicPr>
          <p:nvPr>
            <p:ph sz="half" idx="2"/>
          </p:nvPr>
        </p:nvPicPr>
        <p:blipFill>
          <a:blip r:embed="rId2" cstate="print"/>
          <a:stretch>
            <a:fillRect/>
          </a:stretch>
        </p:blipFill>
        <p:spPr bwMode="auto">
          <a:xfrm>
            <a:off x="4357686" y="1928802"/>
            <a:ext cx="4429156" cy="4000528"/>
          </a:xfrm>
          <a:prstGeom prst="rect">
            <a:avLst/>
          </a:prstGeom>
          <a:noFill/>
          <a:ln w="9525">
            <a:noFill/>
            <a:miter lim="800000"/>
            <a:headEnd/>
            <a:tailEnd/>
          </a:ln>
        </p:spPr>
      </p:pic>
    </p:spTree>
  </p:cSld>
  <p:clrMapOvr>
    <a:masterClrMapping/>
  </p:clrMapOvr>
  <p:transition spd="med" advClick="0" advTm="2000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normAutofit/>
          </a:bodyPr>
          <a:lstStyle/>
          <a:p>
            <a:r>
              <a:rPr lang="el-GR" sz="4800" b="1" dirty="0" smtClean="0"/>
              <a:t>Πλεονεκτήματα </a:t>
            </a:r>
            <a:endParaRPr lang="el-GR" sz="4800" b="1" dirty="0"/>
          </a:p>
        </p:txBody>
      </p:sp>
      <p:sp>
        <p:nvSpPr>
          <p:cNvPr id="6" name="5 - Θέση περιεχομένου"/>
          <p:cNvSpPr>
            <a:spLocks noGrp="1"/>
          </p:cNvSpPr>
          <p:nvPr>
            <p:ph idx="1"/>
          </p:nvPr>
        </p:nvSpPr>
        <p:spPr/>
        <p:txBody>
          <a:bodyPr>
            <a:normAutofit fontScale="92500" lnSpcReduction="20000"/>
          </a:bodyPr>
          <a:lstStyle/>
          <a:p>
            <a:r>
              <a:rPr lang="el-GR" dirty="0" smtClean="0"/>
              <a:t>Δε μολύνει την ατμόσφαιρα, καθώς δεν εκλύει χημικές ουσίες στο περιβάλλον οι οποίες προκαλούν όξινη βροχή ή αέρια του θερμοκηπίου</a:t>
            </a:r>
            <a:r>
              <a:rPr lang="en-US" dirty="0" smtClean="0"/>
              <a:t>.</a:t>
            </a:r>
            <a:endParaRPr lang="el-GR" dirty="0" smtClean="0"/>
          </a:p>
          <a:p>
            <a:r>
              <a:rPr lang="el-GR" dirty="0" smtClean="0"/>
              <a:t>Χαμηλό κόστος</a:t>
            </a:r>
            <a:r>
              <a:rPr lang="en-US" dirty="0" smtClean="0"/>
              <a:t>.</a:t>
            </a:r>
            <a:endParaRPr lang="el-GR" dirty="0" smtClean="0"/>
          </a:p>
          <a:p>
            <a:r>
              <a:rPr lang="el-GR" dirty="0" smtClean="0"/>
              <a:t>Οι ανεμογεννήτριες μπορούν να στηθούν σε   αγροκτήματα ωφελώντας την οικονομία των αγροτικών περιοχών</a:t>
            </a:r>
            <a:r>
              <a:rPr lang="en-US" dirty="0" smtClean="0"/>
              <a:t>.</a:t>
            </a:r>
            <a:endParaRPr lang="el-GR" dirty="0" smtClean="0"/>
          </a:p>
          <a:p>
            <a:r>
              <a:rPr lang="el-GR" dirty="0" smtClean="0"/>
              <a:t>Αξιοπιστία και μεγάλη διάρκεια ζωής (που φθάνει τα 30 χρόνια)</a:t>
            </a:r>
            <a:r>
              <a:rPr lang="en-US" dirty="0" smtClean="0"/>
              <a:t>.</a:t>
            </a:r>
            <a:endParaRPr lang="el-GR" dirty="0" smtClean="0"/>
          </a:p>
          <a:p>
            <a:r>
              <a:rPr lang="el-GR" dirty="0" smtClean="0"/>
              <a:t>Ελάχιστη συντήρηση</a:t>
            </a:r>
            <a:r>
              <a:rPr lang="en-US" dirty="0" smtClean="0"/>
              <a:t>.</a:t>
            </a:r>
            <a:endParaRPr lang="el-GR" dirty="0"/>
          </a:p>
        </p:txBody>
      </p:sp>
    </p:spTree>
  </p:cSld>
  <p:clrMapOvr>
    <a:masterClrMapping/>
  </p:clrMapOvr>
  <p:transition spd="med" advClick="0" advTm="4000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2000"/>
                                        <p:tgtEl>
                                          <p:spTgt spid="5"/>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1000"/>
                                        <p:tgtEl>
                                          <p:spTgt spid="6">
                                            <p:txEl>
                                              <p:pRg st="0" end="0"/>
                                            </p:txEl>
                                          </p:spTgt>
                                        </p:tgtEl>
                                      </p:cBhvr>
                                    </p:animEffect>
                                  </p:childTnLst>
                                </p:cTn>
                              </p:par>
                            </p:childTnLst>
                          </p:cTn>
                        </p:par>
                        <p:par>
                          <p:cTn id="12" fill="hold">
                            <p:stCondLst>
                              <p:cond delay="3000"/>
                            </p:stCondLst>
                            <p:childTnLst>
                              <p:par>
                                <p:cTn id="13" presetID="10" presetClass="entr" presetSubtype="0" fill="hold" nodeType="after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500"/>
                                        <p:tgtEl>
                                          <p:spTgt spid="6">
                                            <p:txEl>
                                              <p:pRg st="1" end="1"/>
                                            </p:txEl>
                                          </p:spTgt>
                                        </p:tgtEl>
                                      </p:cBhvr>
                                    </p:animEffect>
                                  </p:childTnLst>
                                </p:cTn>
                              </p:par>
                            </p:childTnLst>
                          </p:cTn>
                        </p:par>
                        <p:par>
                          <p:cTn id="16" fill="hold">
                            <p:stCondLst>
                              <p:cond delay="3500"/>
                            </p:stCondLst>
                            <p:childTnLst>
                              <p:par>
                                <p:cTn id="17" presetID="10" presetClass="entr" presetSubtype="0" fill="hold"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500"/>
                                        <p:tgtEl>
                                          <p:spTgt spid="6">
                                            <p:txEl>
                                              <p:pRg st="2" end="2"/>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animEffect transition="in" filter="fade">
                                      <p:cBhvr>
                                        <p:cTn id="23" dur="500"/>
                                        <p:tgtEl>
                                          <p:spTgt spid="6">
                                            <p:txEl>
                                              <p:pRg st="3" end="3"/>
                                            </p:txEl>
                                          </p:spTgt>
                                        </p:tgtEl>
                                      </p:cBhvr>
                                    </p:animEffect>
                                  </p:childTnLst>
                                </p:cTn>
                              </p:par>
                            </p:childTnLst>
                          </p:cTn>
                        </p:par>
                        <p:par>
                          <p:cTn id="24" fill="hold">
                            <p:stCondLst>
                              <p:cond delay="4500"/>
                            </p:stCondLst>
                            <p:childTnLst>
                              <p:par>
                                <p:cTn id="25" presetID="10" presetClass="entr" presetSubtype="0" fill="hold" nodeType="after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800" b="1" dirty="0" smtClean="0"/>
              <a:t>Μειονεκτήματα</a:t>
            </a:r>
            <a:r>
              <a:rPr lang="el-GR" dirty="0" smtClean="0"/>
              <a:t> </a:t>
            </a:r>
            <a:endParaRPr lang="el-GR" dirty="0"/>
          </a:p>
        </p:txBody>
      </p:sp>
      <p:sp>
        <p:nvSpPr>
          <p:cNvPr id="3" name="2 - Θέση περιεχομένου"/>
          <p:cNvSpPr>
            <a:spLocks noGrp="1"/>
          </p:cNvSpPr>
          <p:nvPr>
            <p:ph idx="1"/>
          </p:nvPr>
        </p:nvSpPr>
        <p:spPr>
          <a:xfrm>
            <a:off x="457200" y="1357298"/>
            <a:ext cx="8229600" cy="5214974"/>
          </a:xfrm>
        </p:spPr>
        <p:txBody>
          <a:bodyPr>
            <a:normAutofit fontScale="77500" lnSpcReduction="20000"/>
          </a:bodyPr>
          <a:lstStyle/>
          <a:p>
            <a:r>
              <a:rPr lang="el-GR" dirty="0" smtClean="0"/>
              <a:t>Η τεχνολογία απαιτεί μια αρχική επένδυση υψηλότερη από εκείνη των γεννητριών που λειτουργούν με καύση ορυκτών</a:t>
            </a:r>
          </a:p>
          <a:p>
            <a:r>
              <a:rPr lang="el-GR" dirty="0" smtClean="0"/>
              <a:t>Η ενέργεια δεν μπορεί να αποθηκευτεί (εκτός αν χρησιμοποιηθούν μπαταρίες)</a:t>
            </a:r>
          </a:p>
          <a:p>
            <a:r>
              <a:rPr lang="el-GR" dirty="0" smtClean="0"/>
              <a:t>Τα κατάλληλα σημεία για αιολικά πάρκα συχνά βρίσκονται σε απομακρυσμένες περιοχές</a:t>
            </a:r>
          </a:p>
          <a:p>
            <a:r>
              <a:rPr lang="el-GR" dirty="0" smtClean="0"/>
              <a:t>Υπάρχει ένας προβληματισμός για τον θόρυβο που παράγεται από τις λεπίδες του ηλεκτρικού κινητήρα (ρότορα), για την αισθητική επίπτωση και για τα πουλιά που μερικές φορές έχουν σκοτωθεί καθώς πετούσαν προς τους ηλεκτρικούς κινητήρες</a:t>
            </a:r>
          </a:p>
          <a:p>
            <a:pPr>
              <a:buNone/>
            </a:pPr>
            <a:r>
              <a:rPr lang="el-GR" i="1" dirty="0" smtClean="0"/>
              <a:t>     (τα περισσότερα από αυτά τα προβλήματα έχουν επιλυθεί ή έχουν σε σημαντικό βαθμό μειωθεί μέσω της τεχνολογικής ανάπτυξης ή μέσω της επιλογής κατάλληλων περιοχών για τη δημιουργία αιολικών πάρκων) </a:t>
            </a:r>
          </a:p>
          <a:p>
            <a:endParaRPr lang="el-GR" dirty="0"/>
          </a:p>
        </p:txBody>
      </p:sp>
    </p:spTree>
  </p:cSld>
  <p:clrMapOvr>
    <a:masterClrMapping/>
  </p:clrMapOvr>
  <p:transition advClick="0" advTm="6000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7" presetClass="entr" presetSubtype="0" fill="hold"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7" presetClass="entr" presetSubtype="0" fill="hold"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47" presetClass="entr" presetSubtype="0" fill="hold"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2" fill="hold">
                            <p:stCondLst>
                              <p:cond delay="4500"/>
                            </p:stCondLst>
                            <p:childTnLst>
                              <p:par>
                                <p:cTn id="33" presetID="47" presetClass="entr" presetSubtype="0" fill="hold"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800" b="1" dirty="0" smtClean="0"/>
              <a:t>Γεωθερμία</a:t>
            </a:r>
            <a:endParaRPr lang="el-GR" sz="4800" b="1" dirty="0"/>
          </a:p>
        </p:txBody>
      </p:sp>
      <p:sp>
        <p:nvSpPr>
          <p:cNvPr id="3" name="2 - Θέση περιεχομένου"/>
          <p:cNvSpPr>
            <a:spLocks noGrp="1"/>
          </p:cNvSpPr>
          <p:nvPr>
            <p:ph idx="1"/>
          </p:nvPr>
        </p:nvSpPr>
        <p:spPr/>
        <p:txBody>
          <a:bodyPr>
            <a:normAutofit fontScale="25000" lnSpcReduction="20000"/>
          </a:bodyPr>
          <a:lstStyle/>
          <a:p>
            <a:pPr>
              <a:buNone/>
            </a:pPr>
            <a:r>
              <a:rPr lang="el-GR" dirty="0" smtClean="0"/>
              <a:t> 	</a:t>
            </a:r>
            <a:r>
              <a:rPr lang="el-GR" sz="12800" dirty="0" smtClean="0"/>
              <a:t>Η αρχή της Γεωθερμίας (θέρμανση – ψύξη) βασίζεται στο γεγονός ότι λίγα μέτρα κάτω από την επιφάνεια της Γης η θερμοκρασία του εδάφους είναι σταθερή στους 16-18°C.</a:t>
            </a:r>
          </a:p>
          <a:p>
            <a:pPr>
              <a:buNone/>
            </a:pPr>
            <a:r>
              <a:rPr lang="el-GR" sz="12800" dirty="0" smtClean="0"/>
              <a:t/>
            </a:r>
            <a:br>
              <a:rPr lang="el-GR" sz="12800" dirty="0" smtClean="0"/>
            </a:br>
            <a:r>
              <a:rPr lang="el-GR" sz="12800" dirty="0" smtClean="0"/>
              <a:t>Ένα γεωθερμικό σύστημα απορροφά τη θερμότητα του εδάφους κατά τη χειμερινή περίοδο και την αποδίδει στο χώρο μας για θέρμανση, ενώ κατά την καλοκαιρινή περίοδο απορροφά τη θερμότητα του χώρου μας και την αποδίδει στο </a:t>
            </a:r>
            <a:r>
              <a:rPr lang="el-GR" sz="12800" dirty="0" err="1" smtClean="0"/>
              <a:t>έδαφ</a:t>
            </a:r>
            <a:r>
              <a:rPr lang="en-US" sz="12800" dirty="0" smtClean="0"/>
              <a:t>o</a:t>
            </a:r>
            <a:r>
              <a:rPr lang="el-GR" sz="12800" dirty="0" smtClean="0"/>
              <a:t>ς.</a:t>
            </a:r>
            <a:br>
              <a:rPr lang="el-GR" sz="12800" dirty="0" smtClean="0"/>
            </a:br>
            <a:r>
              <a:rPr lang="el-GR" sz="12800" dirty="0" smtClean="0"/>
              <a:t/>
            </a:r>
            <a:br>
              <a:rPr lang="el-GR" sz="12800" dirty="0" smtClean="0"/>
            </a:br>
            <a:endParaRPr lang="el-GR" sz="12800" dirty="0"/>
          </a:p>
        </p:txBody>
      </p:sp>
    </p:spTree>
  </p:cSld>
  <p:clrMapOvr>
    <a:masterClrMapping/>
  </p:clrMapOvr>
  <p:transition advClick="0" advTm="4000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4800" b="1" dirty="0" smtClean="0"/>
              <a:t/>
            </a:r>
            <a:br>
              <a:rPr lang="el-GR" sz="4800" b="1" dirty="0" smtClean="0"/>
            </a:br>
            <a:r>
              <a:rPr lang="el-GR" sz="4800" b="1" dirty="0" smtClean="0"/>
              <a:t/>
            </a:r>
            <a:br>
              <a:rPr lang="el-GR" sz="4800" b="1" dirty="0" smtClean="0"/>
            </a:br>
            <a:r>
              <a:rPr lang="el-GR" sz="4800" b="1" dirty="0" smtClean="0"/>
              <a:t/>
            </a:r>
            <a:br>
              <a:rPr lang="el-GR" sz="4800" b="1" dirty="0" smtClean="0"/>
            </a:br>
            <a:r>
              <a:rPr lang="el-GR" sz="4800" b="1" dirty="0" smtClean="0"/>
              <a:t>Τύποι γεωθερμικών συλλεκτών</a:t>
            </a:r>
            <a:br>
              <a:rPr lang="el-GR" sz="4800" b="1" dirty="0" smtClean="0"/>
            </a:br>
            <a:r>
              <a:rPr lang="el-GR" sz="4800" b="1" dirty="0" smtClean="0"/>
              <a:t/>
            </a:r>
            <a:br>
              <a:rPr lang="el-GR" sz="4800" b="1" dirty="0" smtClean="0"/>
            </a:br>
            <a:r>
              <a:rPr lang="el-GR" sz="4800" b="1" dirty="0" smtClean="0"/>
              <a:t/>
            </a:r>
            <a:br>
              <a:rPr lang="el-GR" sz="4800" b="1" dirty="0" smtClean="0"/>
            </a:br>
            <a:endParaRPr lang="el-GR" sz="4800" b="1" dirty="0"/>
          </a:p>
        </p:txBody>
      </p:sp>
      <p:sp>
        <p:nvSpPr>
          <p:cNvPr id="5" name="4 - Θέση περιεχομένου"/>
          <p:cNvSpPr>
            <a:spLocks noGrp="1"/>
          </p:cNvSpPr>
          <p:nvPr>
            <p:ph idx="1"/>
          </p:nvPr>
        </p:nvSpPr>
        <p:spPr/>
        <p:txBody>
          <a:bodyPr/>
          <a:lstStyle/>
          <a:p>
            <a:pPr>
              <a:buNone/>
            </a:pPr>
            <a:r>
              <a:rPr lang="el-GR" dirty="0" smtClean="0"/>
              <a:t>Υπάρχουν δύο είδη γεωθερμικών συλλεκτών:</a:t>
            </a:r>
          </a:p>
          <a:p>
            <a:pPr algn="ctr">
              <a:buNone/>
            </a:pPr>
            <a:r>
              <a:rPr lang="el-GR" dirty="0" smtClean="0"/>
              <a:t>Οι </a:t>
            </a:r>
            <a:r>
              <a:rPr lang="el-GR" i="1" dirty="0" smtClean="0"/>
              <a:t>οριζόντιοι</a:t>
            </a:r>
            <a:r>
              <a:rPr lang="el-GR" dirty="0" smtClean="0"/>
              <a:t> και οι </a:t>
            </a:r>
            <a:r>
              <a:rPr lang="el-GR" i="1" dirty="0" smtClean="0"/>
              <a:t>κάθετοι</a:t>
            </a:r>
          </a:p>
          <a:p>
            <a:pPr>
              <a:buNone/>
            </a:pPr>
            <a:r>
              <a:rPr lang="el-GR" dirty="0" smtClean="0"/>
              <a:t/>
            </a:r>
            <a:br>
              <a:rPr lang="el-GR" dirty="0" smtClean="0"/>
            </a:br>
            <a:endParaRPr lang="el-GR" dirty="0"/>
          </a:p>
        </p:txBody>
      </p:sp>
      <p:pic>
        <p:nvPicPr>
          <p:cNvPr id="1026" name="Picture 2" descr="C:\Documents and Settings\pc8\Επιφάνεια εργασίας\project B lukeiou\eikones\γεωθερμικοι συλλεκτες.jpg"/>
          <p:cNvPicPr>
            <a:picLocks noChangeAspect="1" noChangeArrowheads="1"/>
          </p:cNvPicPr>
          <p:nvPr/>
        </p:nvPicPr>
        <p:blipFill>
          <a:blip r:embed="rId2" cstate="print"/>
          <a:srcRect/>
          <a:stretch>
            <a:fillRect/>
          </a:stretch>
        </p:blipFill>
        <p:spPr bwMode="auto">
          <a:xfrm>
            <a:off x="1000100" y="3071810"/>
            <a:ext cx="7072362" cy="3357586"/>
          </a:xfrm>
          <a:prstGeom prst="rect">
            <a:avLst/>
          </a:prstGeom>
          <a:noFill/>
        </p:spPr>
      </p:pic>
    </p:spTree>
  </p:cSld>
  <p:clrMapOvr>
    <a:masterClrMapping/>
  </p:clrMapOvr>
  <p:transition advClick="0" advTm="1000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
            </a:r>
            <a:br>
              <a:rPr lang="el-GR" b="1" dirty="0" smtClean="0"/>
            </a:br>
            <a:r>
              <a:rPr lang="el-GR" sz="5300" b="1" dirty="0" smtClean="0"/>
              <a:t>Πλεονεκτήματα</a:t>
            </a:r>
            <a:br>
              <a:rPr lang="el-GR" sz="5300" b="1" dirty="0" smtClean="0"/>
            </a:br>
            <a:endParaRPr lang="el-GR" sz="5300" dirty="0"/>
          </a:p>
        </p:txBody>
      </p:sp>
      <p:sp>
        <p:nvSpPr>
          <p:cNvPr id="3" name="2 - Θέση περιεχομένου"/>
          <p:cNvSpPr>
            <a:spLocks noGrp="1"/>
          </p:cNvSpPr>
          <p:nvPr>
            <p:ph idx="1"/>
          </p:nvPr>
        </p:nvSpPr>
        <p:spPr/>
        <p:txBody>
          <a:bodyPr>
            <a:normAutofit fontScale="85000" lnSpcReduction="10000"/>
          </a:bodyPr>
          <a:lstStyle/>
          <a:p>
            <a:r>
              <a:rPr lang="el-GR" dirty="0" smtClean="0"/>
              <a:t>Τεχνολογία φιλική προς το περιβάλλον χωρίς εκπομπές αέριων ρύπων </a:t>
            </a:r>
            <a:r>
              <a:rPr lang="en-US" dirty="0" smtClean="0"/>
              <a:t>.</a:t>
            </a:r>
            <a:r>
              <a:rPr lang="el-GR" dirty="0" smtClean="0"/>
              <a:t> </a:t>
            </a:r>
          </a:p>
          <a:p>
            <a:r>
              <a:rPr lang="el-GR" dirty="0" smtClean="0"/>
              <a:t>Μεγαλύτερη ασφάλεια/μειωμένος κίνδυνος ανάφλεξης, φωτιάς ή ασφυξίας από το μονοξείδιο</a:t>
            </a:r>
            <a:r>
              <a:rPr lang="en-US" dirty="0" smtClean="0"/>
              <a:t>.</a:t>
            </a:r>
            <a:endParaRPr lang="el-GR" dirty="0" smtClean="0"/>
          </a:p>
          <a:p>
            <a:r>
              <a:rPr lang="el-GR" dirty="0" smtClean="0"/>
              <a:t>Εξοικονόμηση ενέργειας</a:t>
            </a:r>
            <a:r>
              <a:rPr lang="en-US" dirty="0" smtClean="0"/>
              <a:t>.</a:t>
            </a:r>
            <a:endParaRPr lang="el-GR" dirty="0" smtClean="0"/>
          </a:p>
          <a:p>
            <a:r>
              <a:rPr lang="el-GR" dirty="0" smtClean="0"/>
              <a:t>Δεν απαιτείται χρήση λεβητοστασίου, δεξαμενής καυσίμων, καμινάδας</a:t>
            </a:r>
            <a:r>
              <a:rPr lang="en-US" dirty="0" smtClean="0"/>
              <a:t>.</a:t>
            </a:r>
            <a:endParaRPr lang="el-GR" dirty="0" smtClean="0"/>
          </a:p>
          <a:p>
            <a:r>
              <a:rPr lang="el-GR" dirty="0" smtClean="0"/>
              <a:t>Απουσία θορύβου</a:t>
            </a:r>
            <a:r>
              <a:rPr lang="en-US" dirty="0" smtClean="0"/>
              <a:t>.</a:t>
            </a:r>
            <a:endParaRPr lang="el-GR" dirty="0" smtClean="0"/>
          </a:p>
          <a:p>
            <a:r>
              <a:rPr lang="el-GR" dirty="0" smtClean="0"/>
              <a:t>Οι γεωθερμικοί σταθμοί είναι ιδιαίτερα ανθεκτικοί και δεν χρειάζονται συχνά συντήρηση</a:t>
            </a:r>
            <a:r>
              <a:rPr lang="en-US" dirty="0" smtClean="0"/>
              <a:t>.</a:t>
            </a:r>
            <a:endParaRPr lang="el-GR" dirty="0" smtClean="0"/>
          </a:p>
          <a:p>
            <a:endParaRPr lang="el-GR" dirty="0"/>
          </a:p>
        </p:txBody>
      </p:sp>
    </p:spTree>
  </p:cSld>
  <p:clrMapOvr>
    <a:masterClrMapping/>
  </p:clrMapOvr>
  <p:transition advClick="0" advTm="4000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par>
                          <p:cTn id="20" fill="hold">
                            <p:stCondLst>
                              <p:cond delay="250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par>
                          <p:cTn id="24" fill="hold">
                            <p:stCondLst>
                              <p:cond delay="300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par>
                          <p:cTn id="28" fill="hold">
                            <p:stCondLst>
                              <p:cond delay="3500"/>
                            </p:stCondLst>
                            <p:childTnLst>
                              <p:par>
                                <p:cTn id="29" presetID="1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5000" b="-25000"/>
          </a:stretch>
        </a:blipFill>
        <a:effectLst/>
      </p:bgPr>
    </p:bg>
    <p:spTree>
      <p:nvGrpSpPr>
        <p:cNvPr id="1" name=""/>
        <p:cNvGrpSpPr/>
        <p:nvPr/>
      </p:nvGrpSpPr>
      <p:grpSpPr>
        <a:xfrm>
          <a:off x="0" y="0"/>
          <a:ext cx="0" cy="0"/>
          <a:chOff x="0" y="0"/>
          <a:chExt cx="0" cy="0"/>
        </a:xfrm>
      </p:grpSpPr>
      <p:sp>
        <p:nvSpPr>
          <p:cNvPr id="4" name="3 - Τίτλος"/>
          <p:cNvSpPr>
            <a:spLocks noGrp="1"/>
          </p:cNvSpPr>
          <p:nvPr>
            <p:ph type="ctrTitle"/>
          </p:nvPr>
        </p:nvSpPr>
        <p:spPr>
          <a:xfrm>
            <a:off x="685800" y="571480"/>
            <a:ext cx="7772400" cy="4786346"/>
          </a:xfrm>
        </p:spPr>
        <p:txBody>
          <a:bodyPr>
            <a:normAutofit/>
          </a:bodyPr>
          <a:lstStyle/>
          <a:p>
            <a:r>
              <a:rPr lang="el-GR" b="1" dirty="0" smtClean="0">
                <a:solidFill>
                  <a:schemeClr val="bg1"/>
                </a:solidFill>
              </a:rPr>
              <a:t>Εφαρμογές Ανανεώσιμων Πηγών Ενέργειας στην Αμοργό </a:t>
            </a:r>
            <a:br>
              <a:rPr lang="el-GR" b="1" dirty="0" smtClean="0">
                <a:solidFill>
                  <a:schemeClr val="bg1"/>
                </a:solidFill>
              </a:rPr>
            </a:br>
            <a:r>
              <a:rPr lang="el-GR" b="1" dirty="0" smtClean="0">
                <a:solidFill>
                  <a:schemeClr val="bg1"/>
                </a:solidFill>
              </a:rPr>
              <a:t>και η συμβολή τους στην αντιμετώπιση του προβλήματος της λειψυδρίας στο νησί.</a:t>
            </a:r>
            <a:endParaRPr lang="el-GR" b="1" dirty="0">
              <a:solidFill>
                <a:schemeClr val="bg1"/>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800" b="1" dirty="0" smtClean="0"/>
              <a:t>Μειονεκτήματα</a:t>
            </a:r>
            <a:endParaRPr lang="el-GR" sz="4800" dirty="0"/>
          </a:p>
        </p:txBody>
      </p:sp>
      <p:sp>
        <p:nvSpPr>
          <p:cNvPr id="3" name="2 - Θέση περιεχομένου"/>
          <p:cNvSpPr>
            <a:spLocks noGrp="1"/>
          </p:cNvSpPr>
          <p:nvPr>
            <p:ph idx="1"/>
          </p:nvPr>
        </p:nvSpPr>
        <p:spPr/>
        <p:txBody>
          <a:bodyPr>
            <a:normAutofit fontScale="92500" lnSpcReduction="10000"/>
          </a:bodyPr>
          <a:lstStyle/>
          <a:p>
            <a:r>
              <a:rPr lang="el-GR" dirty="0" smtClean="0"/>
              <a:t>Το αρχικό κόστος είναι υψηλότερο από αυτό των συμβατικών συστημάτων</a:t>
            </a:r>
            <a:r>
              <a:rPr lang="en-US" dirty="0" smtClean="0"/>
              <a:t>.</a:t>
            </a:r>
            <a:endParaRPr lang="el-GR" dirty="0" smtClean="0"/>
          </a:p>
          <a:p>
            <a:r>
              <a:rPr lang="el-GR" dirty="0" smtClean="0"/>
              <a:t>Για τα ανοικτά γεωθερμικά κυκλώματα απαιτείται παροχή καθαρού νερού (π.χ. από γεώτρηση)</a:t>
            </a:r>
            <a:r>
              <a:rPr lang="en-US" dirty="0" smtClean="0"/>
              <a:t>.</a:t>
            </a:r>
            <a:endParaRPr lang="el-GR" dirty="0" smtClean="0"/>
          </a:p>
          <a:p>
            <a:r>
              <a:rPr lang="el-GR" dirty="0" smtClean="0"/>
              <a:t>Περιορισμοί στη φύτευση και επιρροή στις φάσεις της βλάστησης (για οριζόντιους συλλέκτες)</a:t>
            </a:r>
            <a:r>
              <a:rPr lang="en-US" dirty="0" smtClean="0"/>
              <a:t>.</a:t>
            </a:r>
            <a:r>
              <a:rPr lang="el-GR" dirty="0" smtClean="0"/>
              <a:t> </a:t>
            </a:r>
          </a:p>
          <a:p>
            <a:r>
              <a:rPr lang="el-GR" dirty="0" smtClean="0"/>
              <a:t>Δυσκολότερη </a:t>
            </a:r>
            <a:r>
              <a:rPr lang="el-GR" dirty="0" err="1" smtClean="0"/>
              <a:t>αδειοδότηση</a:t>
            </a:r>
            <a:r>
              <a:rPr lang="el-GR" dirty="0" smtClean="0"/>
              <a:t> (για κάθετους συλλέκτες)</a:t>
            </a:r>
            <a:r>
              <a:rPr lang="en-US" dirty="0" smtClean="0"/>
              <a:t>.</a:t>
            </a:r>
            <a:endParaRPr lang="el-GR" dirty="0" smtClean="0"/>
          </a:p>
          <a:p>
            <a:endParaRPr lang="el-GR" dirty="0"/>
          </a:p>
        </p:txBody>
      </p:sp>
    </p:spTree>
  </p:cSld>
  <p:clrMapOvr>
    <a:masterClrMapping/>
  </p:clrMapOvr>
  <p:transition advClick="0" advTm="4000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par>
                          <p:cTn id="20" fill="hold">
                            <p:stCondLst>
                              <p:cond delay="250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9900">
            <a:alpha val="66000"/>
          </a:srgbClr>
        </a:solidFill>
        <a:effectLst/>
      </p:bgPr>
    </p:bg>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827584" y="548680"/>
            <a:ext cx="7560840" cy="5400600"/>
          </a:xfrm>
        </p:spPr>
        <p:txBody>
          <a:bodyPr>
            <a:normAutofit lnSpcReduction="10000"/>
          </a:bodyPr>
          <a:lstStyle/>
          <a:p>
            <a:r>
              <a:rPr lang="el-GR" sz="4000" b="1" dirty="0" smtClean="0">
                <a:solidFill>
                  <a:schemeClr val="tx1"/>
                </a:solidFill>
              </a:rPr>
              <a:t>Ηλιακή Ενέργεια</a:t>
            </a:r>
            <a:endParaRPr lang="en-US" sz="4000" b="1" dirty="0" smtClean="0">
              <a:solidFill>
                <a:schemeClr val="tx1"/>
              </a:solidFill>
            </a:endParaRPr>
          </a:p>
          <a:p>
            <a:pPr algn="l"/>
            <a:endParaRPr lang="el-GR" dirty="0" smtClean="0">
              <a:solidFill>
                <a:schemeClr val="tx1"/>
              </a:solidFill>
            </a:endParaRPr>
          </a:p>
          <a:p>
            <a:pPr algn="l"/>
            <a:r>
              <a:rPr lang="el-GR" dirty="0" smtClean="0">
                <a:solidFill>
                  <a:schemeClr val="tx1"/>
                </a:solidFill>
              </a:rPr>
              <a:t>Το φωτοβολταϊκό φαινόμενο, που ανακαλύφθηκε το 1839, αφορά τη μετατροπή της ηλιακής ενέργειας σε ηλεκτρική. Πρόκειται για την απορρόφηση της ενέργειας του φωτός από τα ηλεκτρόνια των ατόμων του </a:t>
            </a:r>
            <a:r>
              <a:rPr lang="el-GR" dirty="0" err="1" smtClean="0">
                <a:solidFill>
                  <a:schemeClr val="tx1"/>
                </a:solidFill>
              </a:rPr>
              <a:t>φωτοβολταϊκού</a:t>
            </a:r>
            <a:r>
              <a:rPr lang="el-GR" dirty="0" smtClean="0">
                <a:solidFill>
                  <a:schemeClr val="tx1"/>
                </a:solidFill>
              </a:rPr>
              <a:t>  στοιχείου και την απόδραση των ηλεκτρονίων αυτών από τις κανονικές τους θέσεις με αποτέλεσμα την δημιουργία ρεύματος. </a:t>
            </a:r>
            <a:endParaRPr lang="el-GR" dirty="0">
              <a:solidFill>
                <a:schemeClr val="tx1"/>
              </a:solidFill>
            </a:endParaRPr>
          </a:p>
        </p:txBody>
      </p:sp>
    </p:spTree>
  </p:cSld>
  <p:clrMapOvr>
    <a:masterClrMapping/>
  </p:clrMapOvr>
  <p:transition advClick="0" advTm="4000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66FF66">
            <a:alpha val="50000"/>
          </a:srgbClr>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Τύποι φωτοβολταϊκών στοιχείων </a:t>
            </a:r>
            <a:br>
              <a:rPr lang="el-GR" b="1" dirty="0" smtClean="0"/>
            </a:br>
            <a:endParaRPr lang="el-GR" b="1" dirty="0"/>
          </a:p>
        </p:txBody>
      </p:sp>
      <p:sp>
        <p:nvSpPr>
          <p:cNvPr id="3" name="2 - Θέση περιεχομένου"/>
          <p:cNvSpPr>
            <a:spLocks noGrp="1"/>
          </p:cNvSpPr>
          <p:nvPr>
            <p:ph idx="1"/>
          </p:nvPr>
        </p:nvSpPr>
        <p:spPr>
          <a:xfrm>
            <a:off x="457200" y="1600200"/>
            <a:ext cx="8229600" cy="4349079"/>
          </a:xfrm>
        </p:spPr>
        <p:txBody>
          <a:bodyPr>
            <a:normAutofit/>
          </a:bodyPr>
          <a:lstStyle/>
          <a:p>
            <a:pPr>
              <a:buNone/>
            </a:pPr>
            <a:r>
              <a:rPr lang="el-GR" b="1" dirty="0" smtClean="0"/>
              <a:t>1.</a:t>
            </a:r>
            <a:r>
              <a:rPr lang="el-GR" dirty="0" smtClean="0"/>
              <a:t> Κρυσταλλικού Πυριτίου</a:t>
            </a:r>
          </a:p>
          <a:p>
            <a:pPr>
              <a:buNone/>
            </a:pPr>
            <a:r>
              <a:rPr lang="el-GR" dirty="0" smtClean="0"/>
              <a:t>    α)</a:t>
            </a:r>
            <a:r>
              <a:rPr lang="el-GR" dirty="0" err="1" smtClean="0"/>
              <a:t>Μονοκρυσταλλικού</a:t>
            </a:r>
            <a:r>
              <a:rPr lang="el-GR" dirty="0" smtClean="0"/>
              <a:t> πυριτίου </a:t>
            </a:r>
          </a:p>
          <a:p>
            <a:pPr>
              <a:buNone/>
            </a:pPr>
            <a:r>
              <a:rPr lang="el-GR" dirty="0" smtClean="0"/>
              <a:t>    β)</a:t>
            </a:r>
            <a:r>
              <a:rPr lang="el-GR" dirty="0" err="1" smtClean="0"/>
              <a:t>Πολυκρυσταλλικού</a:t>
            </a:r>
            <a:r>
              <a:rPr lang="el-GR" dirty="0" smtClean="0"/>
              <a:t> πυριτίου.</a:t>
            </a:r>
          </a:p>
          <a:p>
            <a:pPr>
              <a:buNone/>
            </a:pPr>
            <a:r>
              <a:rPr lang="el-GR" b="1" dirty="0" smtClean="0"/>
              <a:t>2</a:t>
            </a:r>
            <a:r>
              <a:rPr lang="el-GR" dirty="0" smtClean="0"/>
              <a:t>. Λεπτών Μεμβρανών.</a:t>
            </a:r>
          </a:p>
          <a:p>
            <a:pPr>
              <a:buNone/>
            </a:pPr>
            <a:endParaRPr lang="el-GR" dirty="0" smtClean="0"/>
          </a:p>
          <a:p>
            <a:pPr>
              <a:buNone/>
            </a:pPr>
            <a:r>
              <a:rPr lang="el-GR" dirty="0" smtClean="0"/>
              <a:t>	</a:t>
            </a:r>
            <a:r>
              <a:rPr lang="el-GR" i="1" dirty="0" smtClean="0"/>
              <a:t>Το πυρίτιο είναι η βάση για το 90% περίπου της</a:t>
            </a:r>
            <a:r>
              <a:rPr lang="en-US" i="1" dirty="0" smtClean="0"/>
              <a:t> </a:t>
            </a:r>
            <a:r>
              <a:rPr lang="el-GR" i="1" dirty="0" smtClean="0"/>
              <a:t>παγκόσμιας παραγωγής φωτοβολταϊκών.</a:t>
            </a:r>
          </a:p>
        </p:txBody>
      </p:sp>
    </p:spTree>
  </p:cSld>
  <p:clrMapOvr>
    <a:masterClrMapping/>
  </p:clrMapOvr>
  <p:transition advClick="0" advTm="3000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par>
                          <p:cTn id="8" fill="hold">
                            <p:stCondLst>
                              <p:cond delay="1000"/>
                            </p:stCondLst>
                            <p:childTnLst>
                              <p:par>
                                <p:cTn id="9" presetID="47"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4" presetID="47" presetClass="entr" presetSubtype="0"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0"/>
                                        <p:tgtEl>
                                          <p:spTgt spid="3">
                                            <p:txEl>
                                              <p:pRg st="1" end="1"/>
                                            </p:txEl>
                                          </p:spTgt>
                                        </p:tgtEl>
                                      </p:cBhvr>
                                    </p:animEffect>
                                    <p:anim calcmode="lin" valueType="num">
                                      <p:cBhvr>
                                        <p:cTn id="1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9" presetID="47" presetClass="entr" presetSubtype="0"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47" presetClass="entr" presetSubtype="0" fill="hold"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47" presetClass="entr" presetSubtype="0" fill="hold" nodeType="after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6666FF">
            <a:alpha val="68000"/>
          </a:srgbClr>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Πλεονεκτήματα  </a:t>
            </a:r>
            <a:r>
              <a:rPr lang="el-GR" dirty="0" smtClean="0"/>
              <a:t/>
            </a:r>
            <a:br>
              <a:rPr lang="el-GR" dirty="0" smtClean="0"/>
            </a:br>
            <a:endParaRPr lang="el-GR" dirty="0"/>
          </a:p>
        </p:txBody>
      </p:sp>
      <p:sp>
        <p:nvSpPr>
          <p:cNvPr id="3" name="2 - Θέση περιεχομένου"/>
          <p:cNvSpPr>
            <a:spLocks noGrp="1"/>
          </p:cNvSpPr>
          <p:nvPr>
            <p:ph idx="1"/>
          </p:nvPr>
        </p:nvSpPr>
        <p:spPr>
          <a:xfrm>
            <a:off x="467544" y="836712"/>
            <a:ext cx="8219256" cy="5664122"/>
          </a:xfrm>
        </p:spPr>
        <p:txBody>
          <a:bodyPr>
            <a:normAutofit/>
          </a:bodyPr>
          <a:lstStyle/>
          <a:p>
            <a:pPr algn="ctr">
              <a:buNone/>
            </a:pPr>
            <a:endParaRPr lang="el-GR" sz="2400" b="1" dirty="0" smtClean="0"/>
          </a:p>
          <a:p>
            <a:r>
              <a:rPr lang="el-GR" sz="2800" dirty="0" smtClean="0"/>
              <a:t>Τεχνολογία φιλική στο περιβάλλον. </a:t>
            </a:r>
          </a:p>
          <a:p>
            <a:r>
              <a:rPr lang="el-GR" sz="2800" dirty="0" smtClean="0"/>
              <a:t>Ανεξάντλητη ενεργειακή πηγή.</a:t>
            </a:r>
          </a:p>
          <a:p>
            <a:r>
              <a:rPr lang="el-GR" sz="2800" dirty="0" smtClean="0"/>
              <a:t>Υπό δεδομένες συνθήκες για την εγκατάσταση δεν απαιτείται ενίσχυση του δικτύου διανομής.</a:t>
            </a:r>
          </a:p>
          <a:p>
            <a:r>
              <a:rPr lang="el-GR" sz="2800" dirty="0" smtClean="0"/>
              <a:t>Αθόρυβη λειτουργία.</a:t>
            </a:r>
          </a:p>
          <a:p>
            <a:r>
              <a:rPr lang="el-GR" sz="2800" dirty="0" smtClean="0"/>
              <a:t> Μηδενικές απαιτήσεις συντήρησης.</a:t>
            </a:r>
          </a:p>
          <a:p>
            <a:r>
              <a:rPr lang="el-GR" sz="2800" dirty="0" smtClean="0"/>
              <a:t> Μεγάλη διάρκεια ζωής.</a:t>
            </a:r>
          </a:p>
          <a:p>
            <a:r>
              <a:rPr lang="el-GR" sz="2800" dirty="0" smtClean="0"/>
              <a:t> Δυνατότητα μελλοντικής επέκτασης.</a:t>
            </a:r>
          </a:p>
          <a:p>
            <a:r>
              <a:rPr lang="el-GR" sz="2800" dirty="0" smtClean="0"/>
              <a:t> Δυνατότητα εγκατάστασης πάνω σε ήδη υπάρχουσες κατασκευές.</a:t>
            </a:r>
          </a:p>
          <a:p>
            <a:endParaRPr lang="el-GR" sz="2400" dirty="0" smtClean="0"/>
          </a:p>
        </p:txBody>
      </p:sp>
    </p:spTree>
  </p:cSld>
  <p:clrMapOvr>
    <a:masterClrMapping/>
  </p:clrMapOvr>
  <p:transition advClick="0" advTm="4000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5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300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par>
                          <p:cTn id="28" fill="hold">
                            <p:stCondLst>
                              <p:cond delay="3500"/>
                            </p:stCondLst>
                            <p:childTnLst>
                              <p:par>
                                <p:cTn id="29" presetID="10" presetClass="entr" presetSubtype="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par>
                          <p:cTn id="32" fill="hold">
                            <p:stCondLst>
                              <p:cond delay="4000"/>
                            </p:stCondLst>
                            <p:childTnLst>
                              <p:par>
                                <p:cTn id="33" presetID="10" presetClass="entr" presetSubtype="0"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childTnLst>
                          </p:cTn>
                        </p:par>
                        <p:par>
                          <p:cTn id="36" fill="hold">
                            <p:stCondLst>
                              <p:cond delay="4500"/>
                            </p:stCondLst>
                            <p:childTnLst>
                              <p:par>
                                <p:cTn id="37" presetID="10" presetClass="entr" presetSubtype="0" fill="hold" grpId="0"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CC66FF">
            <a:alpha val="58000"/>
          </a:srgbClr>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Μειονεκτήματα</a:t>
            </a:r>
            <a:endParaRPr lang="el-GR" b="1" dirty="0"/>
          </a:p>
        </p:txBody>
      </p:sp>
      <p:sp>
        <p:nvSpPr>
          <p:cNvPr id="3" name="2 - Θέση περιεχομένου"/>
          <p:cNvSpPr>
            <a:spLocks noGrp="1"/>
          </p:cNvSpPr>
          <p:nvPr>
            <p:ph idx="1"/>
          </p:nvPr>
        </p:nvSpPr>
        <p:spPr/>
        <p:txBody>
          <a:bodyPr>
            <a:normAutofit/>
          </a:bodyPr>
          <a:lstStyle/>
          <a:p>
            <a:r>
              <a:rPr lang="el-GR" dirty="0" smtClean="0"/>
              <a:t>Υψηλό κόστος (Το πρόβλημα αυτό πρόκειται να λυθεί σύντομα με την παραγωγή φτηνών φωτοβολταϊκών, για τα οποία, έχει ήδη αναπτυχθεί τεχνολογία στις ΗΠΑ)</a:t>
            </a:r>
          </a:p>
          <a:p>
            <a:r>
              <a:rPr lang="el-GR" dirty="0" smtClean="0"/>
              <a:t>Μεγάλη ευαισθησία (</a:t>
            </a:r>
            <a:r>
              <a:rPr lang="el-GR" dirty="0" err="1" smtClean="0"/>
              <a:t>λ.χ</a:t>
            </a:r>
            <a:r>
              <a:rPr lang="el-GR" dirty="0" smtClean="0"/>
              <a:t> καιρικές συνθήκες)</a:t>
            </a:r>
          </a:p>
          <a:p>
            <a:r>
              <a:rPr lang="el-GR" dirty="0" smtClean="0"/>
              <a:t>Απαιτείται ειδικός εξοπλισμός (</a:t>
            </a:r>
            <a:r>
              <a:rPr lang="el-GR" dirty="0" err="1" smtClean="0"/>
              <a:t>λ.χ</a:t>
            </a:r>
            <a:r>
              <a:rPr lang="el-GR" dirty="0" smtClean="0"/>
              <a:t> μπαταρίες)</a:t>
            </a:r>
          </a:p>
          <a:p>
            <a:r>
              <a:rPr lang="el-GR" dirty="0" smtClean="0"/>
              <a:t>Μικρή διάρκεια ζωής</a:t>
            </a:r>
          </a:p>
          <a:p>
            <a:pPr>
              <a:buNone/>
            </a:pPr>
            <a:r>
              <a:rPr lang="el-GR" dirty="0" smtClean="0"/>
              <a:t> </a:t>
            </a:r>
          </a:p>
          <a:p>
            <a:endParaRPr lang="el-GR" dirty="0"/>
          </a:p>
        </p:txBody>
      </p:sp>
    </p:spTree>
  </p:cSld>
  <p:clrMapOvr>
    <a:masterClrMapping/>
  </p:clrMapOvr>
  <p:transition advClick="0" advTm="4000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par>
                          <p:cTn id="20" fill="hold">
                            <p:stCondLst>
                              <p:cond delay="250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83000"/>
          </a:schemeClr>
        </a:solidFill>
        <a:effectLst/>
      </p:bgPr>
    </p:bg>
    <p:spTree>
      <p:nvGrpSpPr>
        <p:cNvPr id="1" name=""/>
        <p:cNvGrpSpPr/>
        <p:nvPr/>
      </p:nvGrpSpPr>
      <p:grpSpPr>
        <a:xfrm>
          <a:off x="0" y="0"/>
          <a:ext cx="0" cy="0"/>
          <a:chOff x="0" y="0"/>
          <a:chExt cx="0" cy="0"/>
        </a:xfrm>
      </p:grpSpPr>
      <p:sp>
        <p:nvSpPr>
          <p:cNvPr id="4" name="3 - Τίτλος"/>
          <p:cNvSpPr>
            <a:spLocks noGrp="1"/>
          </p:cNvSpPr>
          <p:nvPr>
            <p:ph type="ctrTitle"/>
          </p:nvPr>
        </p:nvSpPr>
        <p:spPr>
          <a:xfrm>
            <a:off x="714348" y="1857364"/>
            <a:ext cx="7772400" cy="1470025"/>
          </a:xfrm>
        </p:spPr>
        <p:txBody>
          <a:bodyPr>
            <a:normAutofit/>
          </a:bodyPr>
          <a:lstStyle/>
          <a:p>
            <a:r>
              <a:rPr lang="el-GR" sz="6000" dirty="0" smtClean="0"/>
              <a:t>ΜΕΡΟΣ 2</a:t>
            </a:r>
            <a:r>
              <a:rPr lang="el-GR" sz="6000" baseline="30000" dirty="0" smtClean="0"/>
              <a:t>ο</a:t>
            </a:r>
            <a:endParaRPr lang="el-GR" sz="6000" dirty="0"/>
          </a:p>
        </p:txBody>
      </p:sp>
    </p:spTree>
  </p:cSld>
  <p:clrMapOvr>
    <a:masterClrMapping/>
  </p:clrMapOvr>
  <p:transition spd="med" advClick="0" advTm="400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1"/>
                                          </p:val>
                                        </p:tav>
                                        <p:tav tm="100000">
                                          <p:val>
                                            <p:strVal val="#ppt_x"/>
                                          </p:val>
                                        </p:tav>
                                      </p:tavLst>
                                    </p:anim>
                                    <p:anim calcmode="lin" valueType="num">
                                      <p:cBhvr>
                                        <p:cTn id="9"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Αφαλάτωση</a:t>
            </a:r>
            <a:r>
              <a:rPr lang="el-GR" dirty="0" smtClean="0"/>
              <a:t/>
            </a:r>
            <a:br>
              <a:rPr lang="el-GR" dirty="0" smtClean="0"/>
            </a:br>
            <a:endParaRPr lang="el-GR" dirty="0"/>
          </a:p>
        </p:txBody>
      </p:sp>
      <p:sp>
        <p:nvSpPr>
          <p:cNvPr id="3" name="2 - Θέση περιεχομένου"/>
          <p:cNvSpPr>
            <a:spLocks noGrp="1"/>
          </p:cNvSpPr>
          <p:nvPr>
            <p:ph idx="1"/>
          </p:nvPr>
        </p:nvSpPr>
        <p:spPr>
          <a:xfrm>
            <a:off x="457200" y="1052736"/>
            <a:ext cx="8229600" cy="5376660"/>
          </a:xfrm>
        </p:spPr>
        <p:txBody>
          <a:bodyPr>
            <a:normAutofit fontScale="77500" lnSpcReduction="20000"/>
          </a:bodyPr>
          <a:lstStyle/>
          <a:p>
            <a:pPr>
              <a:buNone/>
            </a:pPr>
            <a:r>
              <a:rPr lang="el-GR" dirty="0" smtClean="0"/>
              <a:t>Αφαλάτωση είναι μια μέθοδος απόκτησης πόσιμου</a:t>
            </a:r>
          </a:p>
          <a:p>
            <a:pPr>
              <a:buNone/>
            </a:pPr>
            <a:r>
              <a:rPr lang="el-GR" dirty="0" smtClean="0"/>
              <a:t>νερού από θαλασσινό νερό, υφάλμυρα ποτάμια και</a:t>
            </a:r>
          </a:p>
          <a:p>
            <a:pPr>
              <a:buNone/>
            </a:pPr>
            <a:r>
              <a:rPr lang="el-GR" dirty="0" smtClean="0"/>
              <a:t>λίμνες.</a:t>
            </a:r>
          </a:p>
          <a:p>
            <a:pPr>
              <a:buNone/>
            </a:pPr>
            <a:r>
              <a:rPr lang="el-GR" dirty="0" smtClean="0"/>
              <a:t>Εφαρμόζεται κυρίως σε περιοχές με ξηρό κλίμα, φτωχές</a:t>
            </a:r>
          </a:p>
          <a:p>
            <a:pPr>
              <a:buNone/>
            </a:pPr>
            <a:r>
              <a:rPr lang="el-GR" dirty="0" smtClean="0"/>
              <a:t>σε πόσιμο νερό αλλά με πρόσβαση σε θαλασσινό νερό.</a:t>
            </a:r>
          </a:p>
          <a:p>
            <a:pPr>
              <a:buNone/>
            </a:pPr>
            <a:r>
              <a:rPr lang="el-GR" dirty="0" smtClean="0"/>
              <a:t>Η αφαλάτωση άρχισε να αναπτύσσεται κατά τον 20</a:t>
            </a:r>
            <a:r>
              <a:rPr lang="el-GR" baseline="30000" dirty="0" smtClean="0"/>
              <a:t>ο</a:t>
            </a:r>
            <a:endParaRPr lang="el-GR" dirty="0" smtClean="0"/>
          </a:p>
          <a:p>
            <a:pPr>
              <a:buNone/>
            </a:pPr>
            <a:r>
              <a:rPr lang="el-GR" dirty="0" smtClean="0"/>
              <a:t>αιώνα με την εμφάνιση λειψυδρίας σε πολλές περιοχές</a:t>
            </a:r>
          </a:p>
          <a:p>
            <a:pPr>
              <a:buNone/>
            </a:pPr>
            <a:r>
              <a:rPr lang="el-GR" dirty="0" smtClean="0"/>
              <a:t>της Γης. Όπως είναι γνωστό το 97,3% περίπου των</a:t>
            </a:r>
          </a:p>
          <a:p>
            <a:pPr>
              <a:buNone/>
            </a:pPr>
            <a:r>
              <a:rPr lang="el-GR" dirty="0" smtClean="0"/>
              <a:t>παγκόσμιων αποθεμάτων νερού βρίσκεται στη θάλασσα</a:t>
            </a:r>
          </a:p>
          <a:p>
            <a:pPr>
              <a:buNone/>
            </a:pPr>
            <a:r>
              <a:rPr lang="el-GR" dirty="0" smtClean="0"/>
              <a:t>αναμεμιγμένο σε μεγάλες αναλογίες με διάφορα διαλυμένα</a:t>
            </a:r>
          </a:p>
          <a:p>
            <a:pPr>
              <a:buNone/>
            </a:pPr>
            <a:r>
              <a:rPr lang="el-GR" dirty="0" smtClean="0"/>
              <a:t>άλατα σε τέτοια μορφή που η χρήση του, είτε ως πόσιμο, είτε</a:t>
            </a:r>
          </a:p>
          <a:p>
            <a:pPr>
              <a:buNone/>
            </a:pPr>
            <a:r>
              <a:rPr lang="el-GR" dirty="0" smtClean="0"/>
              <a:t>ακόμα και για βιομηχανικές διεργασίες καθίσταται αδύνατη.</a:t>
            </a:r>
            <a:endParaRPr lang="el-GR" dirty="0"/>
          </a:p>
        </p:txBody>
      </p:sp>
    </p:spTree>
  </p:cSld>
  <p:clrMapOvr>
    <a:masterClrMapping/>
  </p:clrMapOvr>
  <p:transition advClick="0" advTm="4500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nodeType="after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additive="base">
                                        <p:cTn id="42"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 presetClass="entr" presetSubtype="4" fill="hold" nodeType="after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49" fill="hold">
                            <p:stCondLst>
                              <p:cond delay="4500"/>
                            </p:stCondLst>
                            <p:childTnLst>
                              <p:par>
                                <p:cTn id="50" presetID="2" presetClass="entr" presetSubtype="4" fill="hold" nodeType="after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 calcmode="lin" valueType="num">
                                      <p:cBhvr additive="base">
                                        <p:cTn id="52"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par>
                          <p:cTn id="54" fill="hold">
                            <p:stCondLst>
                              <p:cond delay="5000"/>
                            </p:stCondLst>
                            <p:childTnLst>
                              <p:par>
                                <p:cTn id="55" presetID="2" presetClass="entr" presetSubtype="4" fill="hold" nodeType="after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 calcmode="lin" valueType="num">
                                      <p:cBhvr additive="base">
                                        <p:cTn id="5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2" presetClass="entr" presetSubtype="4" fill="hold" nodeType="after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 calcmode="lin" valueType="num">
                                      <p:cBhvr additive="base">
                                        <p:cTn id="62"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par>
                          <p:cTn id="64" fill="hold">
                            <p:stCondLst>
                              <p:cond delay="6000"/>
                            </p:stCondLst>
                            <p:childTnLst>
                              <p:par>
                                <p:cTn id="65" presetID="2" presetClass="entr" presetSubtype="4" fill="hold" grpId="0" nodeType="afterEffect">
                                  <p:stCondLst>
                                    <p:cond delay="0"/>
                                  </p:stCondLst>
                                  <p:childTnLst>
                                    <p:set>
                                      <p:cBhvr>
                                        <p:cTn id="66" dur="1" fill="hold">
                                          <p:stCondLst>
                                            <p:cond delay="0"/>
                                          </p:stCondLst>
                                        </p:cTn>
                                        <p:tgtEl>
                                          <p:spTgt spid="2"/>
                                        </p:tgtEl>
                                        <p:attrNameLst>
                                          <p:attrName>style.visibility</p:attrName>
                                        </p:attrNameLst>
                                      </p:cBhvr>
                                      <p:to>
                                        <p:strVal val="visible"/>
                                      </p:to>
                                    </p:set>
                                    <p:anim calcmode="lin" valueType="num">
                                      <p:cBhvr additive="base">
                                        <p:cTn id="67" dur="500" fill="hold"/>
                                        <p:tgtEl>
                                          <p:spTgt spid="2"/>
                                        </p:tgtEl>
                                        <p:attrNameLst>
                                          <p:attrName>ppt_x</p:attrName>
                                        </p:attrNameLst>
                                      </p:cBhvr>
                                      <p:tavLst>
                                        <p:tav tm="0">
                                          <p:val>
                                            <p:strVal val="#ppt_x"/>
                                          </p:val>
                                        </p:tav>
                                        <p:tav tm="100000">
                                          <p:val>
                                            <p:strVal val="#ppt_x"/>
                                          </p:val>
                                        </p:tav>
                                      </p:tavLst>
                                    </p:anim>
                                    <p:anim calcmode="lin" valueType="num">
                                      <p:cBhvr additive="base">
                                        <p:cTn id="6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36000">
              <a:srgbClr val="9966FF"/>
            </a:gs>
            <a:gs pos="61000">
              <a:srgbClr val="CC99FF"/>
            </a:gs>
            <a:gs pos="82001">
              <a:srgbClr val="99CCFF"/>
            </a:gs>
            <a:gs pos="100000">
              <a:srgbClr val="CCCC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Σύγχρονες εγκαταστάσεις</a:t>
            </a:r>
            <a:br>
              <a:rPr lang="el-GR" b="1" dirty="0" smtClean="0"/>
            </a:br>
            <a:endParaRPr lang="el-GR" dirty="0"/>
          </a:p>
        </p:txBody>
      </p:sp>
      <p:sp>
        <p:nvSpPr>
          <p:cNvPr id="3" name="2 - Θέση περιεχομένου"/>
          <p:cNvSpPr>
            <a:spLocks noGrp="1"/>
          </p:cNvSpPr>
          <p:nvPr>
            <p:ph idx="1"/>
          </p:nvPr>
        </p:nvSpPr>
        <p:spPr/>
        <p:txBody>
          <a:bodyPr>
            <a:normAutofit fontScale="92500" lnSpcReduction="10000"/>
          </a:bodyPr>
          <a:lstStyle/>
          <a:p>
            <a:pPr>
              <a:buNone/>
            </a:pPr>
            <a:r>
              <a:rPr lang="el-GR" dirty="0" smtClean="0"/>
              <a:t>	Από το 1970 άρχισαν να τίθενται σε λειτουργία μεγάλες βιομηχανικές εγκαταστάσεις αφαλάτωσης στις ΗΠΑ, στη Ρωσία, στο Μεξικό, </a:t>
            </a:r>
          </a:p>
          <a:p>
            <a:pPr>
              <a:buNone/>
            </a:pPr>
            <a:r>
              <a:rPr lang="el-GR" dirty="0" smtClean="0"/>
              <a:t>	στη Μέση Ανατολή, σε παράλιες χώρες όπως είναι η Σαουδική Αραβία, το Κουβέιτ, η Αίγυπτος </a:t>
            </a:r>
          </a:p>
          <a:p>
            <a:pPr>
              <a:buNone/>
            </a:pPr>
            <a:r>
              <a:rPr lang="el-GR" dirty="0" smtClean="0"/>
              <a:t>	 και το Ισραήλ. </a:t>
            </a:r>
          </a:p>
          <a:p>
            <a:pPr>
              <a:buNone/>
            </a:pPr>
            <a:r>
              <a:rPr lang="el-GR" dirty="0" smtClean="0"/>
              <a:t>	Στον δυτικό κόσμο ο μεγαλύτερος χρήστης της μεθόδου είναι η Ισπανία. Το μεγαλύτερο εργοστάσιο αφαλάτωσης της Ευρώπης βρίσκεται σήμερα στο Καρμπονέρας της Νότιας Ισπανίας.</a:t>
            </a:r>
            <a:endParaRPr lang="el-GR" dirty="0"/>
          </a:p>
        </p:txBody>
      </p:sp>
    </p:spTree>
  </p:cSld>
  <p:clrMapOvr>
    <a:masterClrMapping/>
  </p:clrMapOvr>
  <p:transition advClick="0" advTm="4000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rgbClr val="5E9EFF"/>
            </a:gs>
            <a:gs pos="39999">
              <a:srgbClr val="85C2FF"/>
            </a:gs>
            <a:gs pos="70000">
              <a:srgbClr val="C4D6EB"/>
            </a:gs>
            <a:gs pos="100000">
              <a:srgbClr val="FFEBFA"/>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Εφαρμογή στην Ελλάδα</a:t>
            </a:r>
            <a:br>
              <a:rPr lang="el-GR" b="1" dirty="0" smtClean="0"/>
            </a:br>
            <a:endParaRPr lang="el-GR" dirty="0"/>
          </a:p>
        </p:txBody>
      </p:sp>
      <p:sp>
        <p:nvSpPr>
          <p:cNvPr id="3" name="2 - Θέση περιεχομένου"/>
          <p:cNvSpPr>
            <a:spLocks noGrp="1"/>
          </p:cNvSpPr>
          <p:nvPr>
            <p:ph idx="1"/>
          </p:nvPr>
        </p:nvSpPr>
        <p:spPr/>
        <p:txBody>
          <a:bodyPr>
            <a:normAutofit/>
          </a:bodyPr>
          <a:lstStyle/>
          <a:p>
            <a:pPr>
              <a:buNone/>
            </a:pPr>
            <a:r>
              <a:rPr lang="el-GR" dirty="0" smtClean="0"/>
              <a:t>	Η αφαλάτωση στην Ελλάδα δεν εφαρμόζεται ευρέως. Πολλοί θεωρούν ότι θα ήταν μια χρήσιμη μέθοδος για τα πολύ ξηρά ελληνικά νησιά στις Κυκλάδες, τα οποία σήμερα υδροδοτούνται με υδροφόρα πλοία. Πάντως σχετικά μικρές μονάδες αφαλάτωσης έχουν ήδη εγκατασταθεί στη Σύρο, στη Νίσυρο, στην</a:t>
            </a:r>
          </a:p>
          <a:p>
            <a:pPr>
              <a:buNone/>
            </a:pPr>
            <a:r>
              <a:rPr lang="el-GR" dirty="0" smtClean="0"/>
              <a:t> 	Αίγινα, στη Μήλο  και αλλού.</a:t>
            </a:r>
          </a:p>
          <a:p>
            <a:endParaRPr lang="el-GR" dirty="0"/>
          </a:p>
        </p:txBody>
      </p:sp>
    </p:spTree>
  </p:cSld>
  <p:clrMapOvr>
    <a:masterClrMapping/>
  </p:clrMapOvr>
  <p:transition advClick="0" advTm="4000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flip="none" rotWithShape="1">
          <a:gsLst>
            <a:gs pos="17000">
              <a:schemeClr val="tx2">
                <a:lumMod val="60000"/>
                <a:lumOff val="40000"/>
                <a:alpha val="72000"/>
              </a:schemeClr>
            </a:gs>
            <a:gs pos="17999">
              <a:srgbClr val="99CCFF"/>
            </a:gs>
            <a:gs pos="36000">
              <a:srgbClr val="9966FF"/>
            </a:gs>
            <a:gs pos="61000">
              <a:srgbClr val="CC99FF"/>
            </a:gs>
            <a:gs pos="82001">
              <a:srgbClr val="99CCFF"/>
            </a:gs>
            <a:gs pos="100000">
              <a:srgbClr val="CCCC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b="1" dirty="0" smtClean="0"/>
              <a:t>Μέθοδος</a:t>
            </a:r>
            <a:br>
              <a:rPr lang="el-GR" b="1" dirty="0" smtClean="0"/>
            </a:br>
            <a:endParaRPr lang="el-GR" b="1" dirty="0"/>
          </a:p>
        </p:txBody>
      </p:sp>
      <p:sp>
        <p:nvSpPr>
          <p:cNvPr id="3" name="2 - Θέση περιεχομένου"/>
          <p:cNvSpPr>
            <a:spLocks noGrp="1"/>
          </p:cNvSpPr>
          <p:nvPr>
            <p:ph idx="1"/>
          </p:nvPr>
        </p:nvSpPr>
        <p:spPr>
          <a:xfrm>
            <a:off x="323528" y="980728"/>
            <a:ext cx="8229600" cy="5377230"/>
          </a:xfrm>
        </p:spPr>
        <p:txBody>
          <a:bodyPr>
            <a:normAutofit fontScale="92500" lnSpcReduction="20000"/>
          </a:bodyPr>
          <a:lstStyle/>
          <a:p>
            <a:pPr>
              <a:buNone/>
            </a:pPr>
            <a:r>
              <a:rPr lang="en-US" dirty="0" smtClean="0"/>
              <a:t>	</a:t>
            </a:r>
            <a:r>
              <a:rPr lang="el-GR" dirty="0" smtClean="0"/>
              <a:t>Η αφαλάτωση του θαλασσινού νερού με τη χρήση της τεχνικής της αντιστροφής όσμωσης είναι πλέον μια δοκιμασμένη και αναγνωρισμένη τεχνολογία που μπορεί να παρέχει υψηλής ποιότητας νερό ύδρευσης. Σύμφωνα με αυτή το νερό πιέζεται µ</a:t>
            </a:r>
            <a:r>
              <a:rPr lang="el-GR" dirty="0" err="1" smtClean="0"/>
              <a:t>έσα</a:t>
            </a:r>
            <a:r>
              <a:rPr lang="el-GR" dirty="0" smtClean="0"/>
              <a:t> από µία µ</a:t>
            </a:r>
            <a:r>
              <a:rPr lang="el-GR" dirty="0" err="1" smtClean="0"/>
              <a:t>εµβράνη</a:t>
            </a:r>
            <a:r>
              <a:rPr lang="el-GR" dirty="0" smtClean="0"/>
              <a:t>, η οποία επιτρέπει µόνο στα µόρια του νερού να περάσουν µ</a:t>
            </a:r>
            <a:r>
              <a:rPr lang="el-GR" dirty="0" err="1" smtClean="0"/>
              <a:t>έσα</a:t>
            </a:r>
            <a:r>
              <a:rPr lang="el-GR" dirty="0" smtClean="0"/>
              <a:t> από αυτήν. Το νερό που βγαίνει δεν έχει ακαθαρσίες, σκουριές, άλατα, </a:t>
            </a:r>
          </a:p>
          <a:p>
            <a:pPr>
              <a:buNone/>
            </a:pPr>
            <a:r>
              <a:rPr lang="el-GR" dirty="0" smtClean="0"/>
              <a:t>	οργανικές ουσίες, </a:t>
            </a:r>
            <a:r>
              <a:rPr lang="el-GR" dirty="0" err="1" smtClean="0"/>
              <a:t>λιπάσµατα</a:t>
            </a:r>
            <a:r>
              <a:rPr lang="el-GR" dirty="0" smtClean="0"/>
              <a:t>, παρασιτοκτόνα και κάθε είδους επικίνδυνους µ</a:t>
            </a:r>
            <a:r>
              <a:rPr lang="el-GR" dirty="0" err="1" smtClean="0"/>
              <a:t>ικροοργανισµούς</a:t>
            </a:r>
            <a:r>
              <a:rPr lang="el-GR" dirty="0" smtClean="0"/>
              <a:t>, βακτήρια και ιούς.  Οι παραπάνω </a:t>
            </a:r>
            <a:r>
              <a:rPr lang="el-GR" dirty="0" err="1" smtClean="0"/>
              <a:t>προσµίξεις</a:t>
            </a:r>
            <a:r>
              <a:rPr lang="el-GR" dirty="0" smtClean="0"/>
              <a:t> απορρίπτονται στην αποχέτευση µ</a:t>
            </a:r>
            <a:r>
              <a:rPr lang="el-GR" dirty="0" err="1" smtClean="0"/>
              <a:t>αζί</a:t>
            </a:r>
            <a:r>
              <a:rPr lang="el-GR" dirty="0" smtClean="0"/>
              <a:t> µε ένα ποσοστό νερού.</a:t>
            </a:r>
            <a:endParaRPr lang="el-GR" dirty="0"/>
          </a:p>
        </p:txBody>
      </p:sp>
    </p:spTree>
  </p:cSld>
  <p:clrMapOvr>
    <a:masterClrMapping/>
  </p:clrMapOvr>
  <p:transition advClick="0" advTm="4000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75000"/>
              </a:schemeClr>
            </a:gs>
            <a:gs pos="50000">
              <a:schemeClr val="accent1">
                <a:tint val="44500"/>
                <a:satMod val="160000"/>
              </a:schemeClr>
            </a:gs>
            <a:gs pos="100000">
              <a:schemeClr val="accent1">
                <a:tint val="23500"/>
                <a:satMod val="160000"/>
              </a:schemeClr>
            </a:gs>
          </a:gsLst>
          <a:lin ang="16200000" scaled="1"/>
        </a:gradFill>
        <a:effectLst/>
      </p:bgPr>
    </p:bg>
    <p:spTree>
      <p:nvGrpSpPr>
        <p:cNvPr id="1" name=""/>
        <p:cNvGrpSpPr/>
        <p:nvPr/>
      </p:nvGrpSpPr>
      <p:grpSpPr>
        <a:xfrm>
          <a:off x="0" y="0"/>
          <a:ext cx="0" cy="0"/>
          <a:chOff x="0" y="0"/>
          <a:chExt cx="0" cy="0"/>
        </a:xfrm>
      </p:grpSpPr>
      <p:sp>
        <p:nvSpPr>
          <p:cNvPr id="5" name="4 - Θέση περιεχομένου"/>
          <p:cNvSpPr>
            <a:spLocks noGrp="1"/>
          </p:cNvSpPr>
          <p:nvPr>
            <p:ph idx="1"/>
          </p:nvPr>
        </p:nvSpPr>
        <p:spPr>
          <a:xfrm>
            <a:off x="500034" y="214290"/>
            <a:ext cx="8229600" cy="5929354"/>
          </a:xfrm>
        </p:spPr>
        <p:txBody>
          <a:bodyPr>
            <a:normAutofit/>
          </a:bodyPr>
          <a:lstStyle/>
          <a:p>
            <a:pPr>
              <a:buNone/>
            </a:pPr>
            <a:r>
              <a:rPr lang="el-GR" sz="2800" b="1" dirty="0" smtClean="0"/>
              <a:t>Για την υλοποίηση της εργασίας συνεργάστηκαν οι</a:t>
            </a:r>
          </a:p>
          <a:p>
            <a:pPr>
              <a:buNone/>
            </a:pPr>
            <a:r>
              <a:rPr lang="el-GR" sz="2800" b="1" dirty="0" smtClean="0"/>
              <a:t>μαθητές:</a:t>
            </a:r>
            <a:endParaRPr lang="en-US" sz="2800" b="1" dirty="0" smtClean="0"/>
          </a:p>
          <a:p>
            <a:pPr>
              <a:buNone/>
            </a:pPr>
            <a:r>
              <a:rPr lang="el-GR" sz="2800" dirty="0" err="1" smtClean="0"/>
              <a:t>Κωβαίου</a:t>
            </a:r>
            <a:r>
              <a:rPr lang="el-GR" sz="2800" dirty="0" smtClean="0"/>
              <a:t> Καλλιόπη</a:t>
            </a:r>
          </a:p>
          <a:p>
            <a:pPr>
              <a:buNone/>
            </a:pPr>
            <a:r>
              <a:rPr lang="el-GR" sz="2800" dirty="0" err="1" smtClean="0"/>
              <a:t>Συνοδινού</a:t>
            </a:r>
            <a:r>
              <a:rPr lang="el-GR" sz="2800" dirty="0" smtClean="0"/>
              <a:t> Μαργαρίτα</a:t>
            </a:r>
          </a:p>
          <a:p>
            <a:pPr>
              <a:buNone/>
            </a:pPr>
            <a:r>
              <a:rPr lang="el-GR" sz="2800" dirty="0" smtClean="0"/>
              <a:t>Βαζαίος Παναγιώτης</a:t>
            </a:r>
          </a:p>
          <a:p>
            <a:pPr>
              <a:buNone/>
            </a:pPr>
            <a:r>
              <a:rPr lang="el-GR" sz="2800" dirty="0" err="1" smtClean="0"/>
              <a:t>Δεσποτίδης</a:t>
            </a:r>
            <a:r>
              <a:rPr lang="el-GR" sz="2800" dirty="0" smtClean="0"/>
              <a:t> Μάρκος</a:t>
            </a:r>
          </a:p>
          <a:p>
            <a:pPr>
              <a:buNone/>
            </a:pPr>
            <a:r>
              <a:rPr lang="el-GR" sz="2800" dirty="0" smtClean="0"/>
              <a:t>Κωβαίος Νικήτας</a:t>
            </a:r>
          </a:p>
          <a:p>
            <a:pPr>
              <a:buNone/>
            </a:pPr>
            <a:endParaRPr lang="el-GR" sz="2800" dirty="0"/>
          </a:p>
          <a:p>
            <a:pPr>
              <a:buNone/>
            </a:pPr>
            <a:r>
              <a:rPr lang="el-GR" sz="2800" b="1" dirty="0" smtClean="0"/>
              <a:t>Επιβλέποντες καθηγητές:</a:t>
            </a:r>
          </a:p>
          <a:p>
            <a:pPr>
              <a:buNone/>
            </a:pPr>
            <a:r>
              <a:rPr lang="el-GR" sz="2800" dirty="0" smtClean="0"/>
              <a:t>Κακαβά Βάγια</a:t>
            </a:r>
          </a:p>
          <a:p>
            <a:pPr>
              <a:buNone/>
            </a:pPr>
            <a:r>
              <a:rPr lang="el-GR" sz="2800" dirty="0" smtClean="0"/>
              <a:t>Πράσινος Ιωάννης</a:t>
            </a:r>
          </a:p>
          <a:p>
            <a:pPr>
              <a:buNone/>
            </a:pPr>
            <a:endParaRPr lang="el-GR" dirty="0" smtClean="0"/>
          </a:p>
          <a:p>
            <a:pPr>
              <a:buNone/>
            </a:pPr>
            <a:endParaRPr lang="el-GR"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calcmode="lin" valueType="num">
                                      <p:cBhvr additive="base">
                                        <p:cTn id="12"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nodeType="after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 calcmode="lin" valueType="num">
                                      <p:cBhvr additive="base">
                                        <p:cTn id="22" dur="5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nodeType="after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 calcmode="lin" valueType="num">
                                      <p:cBhvr additive="base">
                                        <p:cTn id="27" dur="500" fill="hold"/>
                                        <p:tgtEl>
                                          <p:spTgt spid="5">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nodeType="after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 calcmode="lin" valueType="num">
                                      <p:cBhvr additive="base">
                                        <p:cTn id="32" dur="500" fill="hold"/>
                                        <p:tgtEl>
                                          <p:spTgt spid="5">
                                            <p:txEl>
                                              <p:pRg st="5" end="5"/>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5">
                                            <p:txEl>
                                              <p:pRg st="5" end="5"/>
                                            </p:txEl>
                                          </p:spTgt>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8" fill="hold" nodeType="after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 calcmode="lin" valueType="num">
                                      <p:cBhvr additive="base">
                                        <p:cTn id="37" dur="500" fill="hold"/>
                                        <p:tgtEl>
                                          <p:spTgt spid="5">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
                                            <p:txEl>
                                              <p:pRg st="6" end="6"/>
                                            </p:txEl>
                                          </p:spTgt>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8" fill="hold" nodeType="afterEffect">
                                  <p:stCondLst>
                                    <p:cond delay="0"/>
                                  </p:stCondLst>
                                  <p:childTnLst>
                                    <p:set>
                                      <p:cBhvr>
                                        <p:cTn id="41" dur="1" fill="hold">
                                          <p:stCondLst>
                                            <p:cond delay="0"/>
                                          </p:stCondLst>
                                        </p:cTn>
                                        <p:tgtEl>
                                          <p:spTgt spid="5">
                                            <p:txEl>
                                              <p:pRg st="8" end="8"/>
                                            </p:txEl>
                                          </p:spTgt>
                                        </p:tgtEl>
                                        <p:attrNameLst>
                                          <p:attrName>style.visibility</p:attrName>
                                        </p:attrNameLst>
                                      </p:cBhvr>
                                      <p:to>
                                        <p:strVal val="visible"/>
                                      </p:to>
                                    </p:set>
                                    <p:anim calcmode="lin" valueType="num">
                                      <p:cBhvr additive="base">
                                        <p:cTn id="42" dur="500" fill="hold"/>
                                        <p:tgtEl>
                                          <p:spTgt spid="5">
                                            <p:txEl>
                                              <p:pRg st="8" end="8"/>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5">
                                            <p:txEl>
                                              <p:pRg st="8" end="8"/>
                                            </p:txEl>
                                          </p:spTgt>
                                        </p:tgtEl>
                                        <p:attrNameLst>
                                          <p:attrName>ppt_y</p:attrName>
                                        </p:attrNameLst>
                                      </p:cBhvr>
                                      <p:tavLst>
                                        <p:tav tm="0">
                                          <p:val>
                                            <p:strVal val="#ppt_y"/>
                                          </p:val>
                                        </p:tav>
                                        <p:tav tm="100000">
                                          <p:val>
                                            <p:strVal val="#ppt_y"/>
                                          </p:val>
                                        </p:tav>
                                      </p:tavLst>
                                    </p:anim>
                                  </p:childTnLst>
                                </p:cTn>
                              </p:par>
                            </p:childTnLst>
                          </p:cTn>
                        </p:par>
                        <p:par>
                          <p:cTn id="44" fill="hold">
                            <p:stCondLst>
                              <p:cond delay="4000"/>
                            </p:stCondLst>
                            <p:childTnLst>
                              <p:par>
                                <p:cTn id="45" presetID="2" presetClass="entr" presetSubtype="8" fill="hold" nodeType="afterEffect">
                                  <p:stCondLst>
                                    <p:cond delay="0"/>
                                  </p:stCondLst>
                                  <p:childTnLst>
                                    <p:set>
                                      <p:cBhvr>
                                        <p:cTn id="46" dur="1" fill="hold">
                                          <p:stCondLst>
                                            <p:cond delay="0"/>
                                          </p:stCondLst>
                                        </p:cTn>
                                        <p:tgtEl>
                                          <p:spTgt spid="5">
                                            <p:txEl>
                                              <p:pRg st="9" end="9"/>
                                            </p:txEl>
                                          </p:spTgt>
                                        </p:tgtEl>
                                        <p:attrNameLst>
                                          <p:attrName>style.visibility</p:attrName>
                                        </p:attrNameLst>
                                      </p:cBhvr>
                                      <p:to>
                                        <p:strVal val="visible"/>
                                      </p:to>
                                    </p:set>
                                    <p:anim calcmode="lin" valueType="num">
                                      <p:cBhvr additive="base">
                                        <p:cTn id="47" dur="500" fill="hold"/>
                                        <p:tgtEl>
                                          <p:spTgt spid="5">
                                            <p:txEl>
                                              <p:pRg st="9" end="9"/>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5">
                                            <p:txEl>
                                              <p:pRg st="9" end="9"/>
                                            </p:txEl>
                                          </p:spTgt>
                                        </p:tgtEl>
                                        <p:attrNameLst>
                                          <p:attrName>ppt_y</p:attrName>
                                        </p:attrNameLst>
                                      </p:cBhvr>
                                      <p:tavLst>
                                        <p:tav tm="0">
                                          <p:val>
                                            <p:strVal val="#ppt_y"/>
                                          </p:val>
                                        </p:tav>
                                        <p:tav tm="100000">
                                          <p:val>
                                            <p:strVal val="#ppt_y"/>
                                          </p:val>
                                        </p:tav>
                                      </p:tavLst>
                                    </p:anim>
                                  </p:childTnLst>
                                </p:cTn>
                              </p:par>
                            </p:childTnLst>
                          </p:cTn>
                        </p:par>
                        <p:par>
                          <p:cTn id="49" fill="hold">
                            <p:stCondLst>
                              <p:cond delay="4500"/>
                            </p:stCondLst>
                            <p:childTnLst>
                              <p:par>
                                <p:cTn id="50" presetID="2" presetClass="entr" presetSubtype="8" fill="hold" nodeType="afterEffect">
                                  <p:stCondLst>
                                    <p:cond delay="0"/>
                                  </p:stCondLst>
                                  <p:childTnLst>
                                    <p:set>
                                      <p:cBhvr>
                                        <p:cTn id="51" dur="1" fill="hold">
                                          <p:stCondLst>
                                            <p:cond delay="0"/>
                                          </p:stCondLst>
                                        </p:cTn>
                                        <p:tgtEl>
                                          <p:spTgt spid="5">
                                            <p:txEl>
                                              <p:pRg st="10" end="10"/>
                                            </p:txEl>
                                          </p:spTgt>
                                        </p:tgtEl>
                                        <p:attrNameLst>
                                          <p:attrName>style.visibility</p:attrName>
                                        </p:attrNameLst>
                                      </p:cBhvr>
                                      <p:to>
                                        <p:strVal val="visible"/>
                                      </p:to>
                                    </p:set>
                                    <p:anim calcmode="lin" valueType="num">
                                      <p:cBhvr additive="base">
                                        <p:cTn id="52" dur="500" fill="hold"/>
                                        <p:tgtEl>
                                          <p:spTgt spid="5">
                                            <p:txEl>
                                              <p:pRg st="10" end="10"/>
                                            </p:txEl>
                                          </p:spTgt>
                                        </p:tgtEl>
                                        <p:attrNameLst>
                                          <p:attrName>ppt_x</p:attrName>
                                        </p:attrNameLst>
                                      </p:cBhvr>
                                      <p:tavLst>
                                        <p:tav tm="0">
                                          <p:val>
                                            <p:strVal val="0-#ppt_w/2"/>
                                          </p:val>
                                        </p:tav>
                                        <p:tav tm="100000">
                                          <p:val>
                                            <p:strVal val="#ppt_x"/>
                                          </p:val>
                                        </p:tav>
                                      </p:tavLst>
                                    </p:anim>
                                    <p:anim calcmode="lin" valueType="num">
                                      <p:cBhvr additive="base">
                                        <p:cTn id="53" dur="500" fill="hold"/>
                                        <p:tgtEl>
                                          <p:spTgt spid="5">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flip="none" rotWithShape="1">
          <a:gsLst>
            <a:gs pos="71000">
              <a:schemeClr val="tx2">
                <a:lumMod val="60000"/>
                <a:lumOff val="40000"/>
                <a:alpha val="95000"/>
              </a:schemeClr>
            </a:gs>
            <a:gs pos="53000">
              <a:srgbClr val="D4DEFF"/>
            </a:gs>
            <a:gs pos="83000">
              <a:srgbClr val="D4DEFF"/>
            </a:gs>
            <a:gs pos="100000">
              <a:srgbClr val="96AB94"/>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Παραδείγματα εφαρμογών</a:t>
            </a:r>
            <a:r>
              <a:rPr lang="el-GR" dirty="0" smtClean="0"/>
              <a:t/>
            </a:r>
            <a:br>
              <a:rPr lang="el-GR" dirty="0" smtClean="0"/>
            </a:br>
            <a:endParaRPr lang="el-GR" dirty="0"/>
          </a:p>
        </p:txBody>
      </p:sp>
      <p:sp>
        <p:nvSpPr>
          <p:cNvPr id="3" name="2 - Θέση περιεχομένου"/>
          <p:cNvSpPr>
            <a:spLocks noGrp="1"/>
          </p:cNvSpPr>
          <p:nvPr>
            <p:ph idx="1"/>
          </p:nvPr>
        </p:nvSpPr>
        <p:spPr>
          <a:xfrm>
            <a:off x="251520" y="980728"/>
            <a:ext cx="8229600" cy="4948602"/>
          </a:xfrm>
        </p:spPr>
        <p:txBody>
          <a:bodyPr>
            <a:normAutofit/>
          </a:bodyPr>
          <a:lstStyle/>
          <a:p>
            <a:pPr>
              <a:buNone/>
            </a:pPr>
            <a:r>
              <a:rPr lang="el-GR" dirty="0" smtClean="0"/>
              <a:t>	</a:t>
            </a:r>
            <a:r>
              <a:rPr lang="el-GR" i="1" dirty="0" smtClean="0"/>
              <a:t>Σταθµός αφαλάτωσης µε χρήση αιολικής ενέργειας στη Μήλο.</a:t>
            </a:r>
          </a:p>
          <a:p>
            <a:pPr>
              <a:buNone/>
            </a:pPr>
            <a:r>
              <a:rPr lang="el-GR" dirty="0" smtClean="0"/>
              <a:t>	Η μονάδα της Μήλου, δυναµικότητας 2240 </a:t>
            </a:r>
            <a:r>
              <a:rPr lang="en-US" dirty="0" smtClean="0"/>
              <a:t>m³</a:t>
            </a:r>
            <a:endParaRPr lang="el-GR" dirty="0" smtClean="0"/>
          </a:p>
          <a:p>
            <a:pPr>
              <a:buNone/>
            </a:pPr>
            <a:r>
              <a:rPr lang="el-GR" dirty="0" smtClean="0"/>
              <a:t>	πόσιµου νερού την ηµέρα, έχει σχεδιαστεί,</a:t>
            </a:r>
          </a:p>
          <a:p>
            <a:pPr>
              <a:buNone/>
            </a:pPr>
            <a:r>
              <a:rPr lang="el-GR" dirty="0" smtClean="0"/>
              <a:t>	ώστε να καλύπτει πλήρως τις βραχυπρόθεσμες ανάγκες του νησιού σε νερό, καλύπτοντας µ</a:t>
            </a:r>
            <a:r>
              <a:rPr lang="el-GR" dirty="0" err="1" smtClean="0"/>
              <a:t>άλιστα</a:t>
            </a:r>
            <a:r>
              <a:rPr lang="el-GR" dirty="0" smtClean="0"/>
              <a:t>, και τις καλοκαιρινές αιχµές του συστήματος</a:t>
            </a:r>
            <a:r>
              <a:rPr lang="en-US" dirty="0" smtClean="0"/>
              <a:t>.</a:t>
            </a:r>
            <a:r>
              <a:rPr lang="el-GR" dirty="0" smtClean="0"/>
              <a:t> </a:t>
            </a:r>
          </a:p>
          <a:p>
            <a:pPr algn="just">
              <a:buNone/>
            </a:pPr>
            <a:endParaRPr lang="el-GR" dirty="0" smtClean="0"/>
          </a:p>
          <a:p>
            <a:endParaRPr lang="el-GR" dirty="0"/>
          </a:p>
        </p:txBody>
      </p:sp>
    </p:spTree>
  </p:cSld>
  <p:clrMapOvr>
    <a:masterClrMapping/>
  </p:clrMapOvr>
  <p:transition advClick="0" advTm="3000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71000">
              <a:schemeClr val="tx2">
                <a:lumMod val="40000"/>
                <a:lumOff val="60000"/>
              </a:schemeClr>
            </a:gs>
            <a:gs pos="53000">
              <a:srgbClr val="D4DEFF"/>
            </a:gs>
            <a:gs pos="83000">
              <a:srgbClr val="D4DEFF"/>
            </a:gs>
            <a:gs pos="100000">
              <a:srgbClr val="96AB94"/>
            </a:gs>
          </a:gsLst>
          <a:path path="circle">
            <a:fillToRect l="100000" t="100000"/>
          </a:path>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Πλεονεκτήματα</a:t>
            </a:r>
            <a:endParaRPr lang="el-GR" b="1" dirty="0"/>
          </a:p>
        </p:txBody>
      </p:sp>
      <p:sp>
        <p:nvSpPr>
          <p:cNvPr id="3" name="2 - Θέση περιεχομένου"/>
          <p:cNvSpPr>
            <a:spLocks noGrp="1"/>
          </p:cNvSpPr>
          <p:nvPr>
            <p:ph idx="1"/>
          </p:nvPr>
        </p:nvSpPr>
        <p:spPr/>
        <p:txBody>
          <a:bodyPr/>
          <a:lstStyle/>
          <a:p>
            <a:r>
              <a:rPr lang="el-GR" dirty="0" smtClean="0"/>
              <a:t>Μικρός χρόνος κατασκευής.</a:t>
            </a:r>
          </a:p>
          <a:p>
            <a:r>
              <a:rPr lang="el-GR" dirty="0" smtClean="0"/>
              <a:t>Σχετικά χαμηλή κατανάλωση ενέργειας.</a:t>
            </a:r>
          </a:p>
          <a:p>
            <a:r>
              <a:rPr lang="el-GR" dirty="0" smtClean="0"/>
              <a:t>Αξιοπιστία σε όλο το εύρος μεγεθών (από μερικά λίτρα έως χιλιάδες κυβικά εκατοστά νερού).</a:t>
            </a:r>
          </a:p>
          <a:p>
            <a:r>
              <a:rPr lang="el-GR" dirty="0" smtClean="0"/>
              <a:t>Παραγωγή πόσιμου νερού.</a:t>
            </a:r>
            <a:endParaRPr lang="el-GR" dirty="0"/>
          </a:p>
        </p:txBody>
      </p:sp>
    </p:spTree>
  </p:cSld>
  <p:clrMapOvr>
    <a:masterClrMapping/>
  </p:clrMapOvr>
  <p:transition advClick="0" advTm="2000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flip="none" rotWithShape="1">
          <a:gsLst>
            <a:gs pos="84000">
              <a:srgbClr val="7DB1E1"/>
            </a:gs>
            <a:gs pos="39999">
              <a:srgbClr val="85C2FF"/>
            </a:gs>
            <a:gs pos="70000">
              <a:srgbClr val="C4D6EB"/>
            </a:gs>
            <a:gs pos="100000">
              <a:srgbClr val="FFEBFA"/>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b="1" dirty="0" smtClean="0"/>
              <a:t>M</a:t>
            </a:r>
            <a:r>
              <a:rPr lang="el-GR" b="1" dirty="0" smtClean="0"/>
              <a:t>ειονεκτήματα</a:t>
            </a:r>
            <a:r>
              <a:rPr lang="el-GR" dirty="0" smtClean="0"/>
              <a:t/>
            </a:r>
            <a:br>
              <a:rPr lang="el-GR" dirty="0" smtClean="0"/>
            </a:br>
            <a:endParaRPr lang="el-GR" dirty="0"/>
          </a:p>
        </p:txBody>
      </p:sp>
      <p:sp>
        <p:nvSpPr>
          <p:cNvPr id="3" name="2 - Θέση περιεχομένου"/>
          <p:cNvSpPr>
            <a:spLocks noGrp="1"/>
          </p:cNvSpPr>
          <p:nvPr>
            <p:ph idx="1"/>
          </p:nvPr>
        </p:nvSpPr>
        <p:spPr>
          <a:xfrm>
            <a:off x="457200" y="1600201"/>
            <a:ext cx="8229600" cy="4133056"/>
          </a:xfrm>
        </p:spPr>
        <p:txBody>
          <a:bodyPr/>
          <a:lstStyle/>
          <a:p>
            <a:pPr>
              <a:buNone/>
            </a:pPr>
            <a:r>
              <a:rPr lang="en-US" dirty="0" smtClean="0"/>
              <a:t>	</a:t>
            </a:r>
            <a:r>
              <a:rPr lang="el-GR" dirty="0" smtClean="0"/>
              <a:t>To βασικό μειονέκτημα των μονάδων αφαλάτωσης είναι τα απόβλητα άλμης που δημιουργούνται κατά την επεξεργασία του θαλασσινού νερού ή του υφάλμυρου νερού, τα οποία διοχετεύονται σήμερα χωρίς περιοριστικά μέτρα στη θάλασσα καταστρέφοντας την θαλάσσια χλωρίδα και πανίδα, όχι όμως σε μεγάλη ακτίνα.</a:t>
            </a:r>
          </a:p>
          <a:p>
            <a:endParaRPr lang="el-GR" dirty="0"/>
          </a:p>
        </p:txBody>
      </p:sp>
    </p:spTree>
  </p:cSld>
  <p:clrMapOvr>
    <a:masterClrMapping/>
  </p:clrMapOvr>
  <p:transition advClick="0" advTm="4000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99FF">
            <a:alpha val="74000"/>
          </a:srgbClr>
        </a:solidFill>
        <a:effectLst/>
      </p:bgPr>
    </p:bg>
    <p:spTree>
      <p:nvGrpSpPr>
        <p:cNvPr id="1" name=""/>
        <p:cNvGrpSpPr/>
        <p:nvPr/>
      </p:nvGrpSpPr>
      <p:grpSpPr>
        <a:xfrm>
          <a:off x="0" y="0"/>
          <a:ext cx="0" cy="0"/>
          <a:chOff x="0" y="0"/>
          <a:chExt cx="0" cy="0"/>
        </a:xfrm>
      </p:grpSpPr>
      <p:sp>
        <p:nvSpPr>
          <p:cNvPr id="4" name="3 - Τίτλος"/>
          <p:cNvSpPr>
            <a:spLocks noGrp="1"/>
          </p:cNvSpPr>
          <p:nvPr>
            <p:ph type="ctrTitle"/>
          </p:nvPr>
        </p:nvSpPr>
        <p:spPr>
          <a:xfrm>
            <a:off x="642910" y="1571612"/>
            <a:ext cx="7772400" cy="1470025"/>
          </a:xfrm>
        </p:spPr>
        <p:txBody>
          <a:bodyPr>
            <a:normAutofit/>
          </a:bodyPr>
          <a:lstStyle/>
          <a:p>
            <a:r>
              <a:rPr lang="el-GR" sz="6000" dirty="0" smtClean="0"/>
              <a:t>ΜΕΡΟΣ 3</a:t>
            </a:r>
            <a:r>
              <a:rPr lang="el-GR" sz="6000" baseline="30000" dirty="0" smtClean="0"/>
              <a:t>ο</a:t>
            </a:r>
            <a:r>
              <a:rPr lang="el-GR" sz="6000" dirty="0" smtClean="0"/>
              <a:t> </a:t>
            </a:r>
            <a:endParaRPr lang="el-GR" sz="6000" dirty="0"/>
          </a:p>
        </p:txBody>
      </p:sp>
      <p:sp>
        <p:nvSpPr>
          <p:cNvPr id="5" name="4 - Υπότιτλος"/>
          <p:cNvSpPr>
            <a:spLocks noGrp="1"/>
          </p:cNvSpPr>
          <p:nvPr>
            <p:ph type="subTitle" idx="1"/>
          </p:nvPr>
        </p:nvSpPr>
        <p:spPr>
          <a:xfrm>
            <a:off x="1357290" y="3429000"/>
            <a:ext cx="6400800" cy="1752600"/>
          </a:xfrm>
        </p:spPr>
        <p:txBody>
          <a:bodyPr>
            <a:normAutofit/>
          </a:bodyPr>
          <a:lstStyle/>
          <a:p>
            <a:r>
              <a:rPr lang="el-GR" sz="4400" dirty="0" smtClean="0">
                <a:solidFill>
                  <a:schemeClr val="tx1"/>
                </a:solidFill>
              </a:rPr>
              <a:t>Ερωτηματολόγιο</a:t>
            </a:r>
            <a:endParaRPr lang="el-GR" sz="4400" dirty="0">
              <a:solidFill>
                <a:schemeClr val="tx1"/>
              </a:solidFill>
            </a:endParaRPr>
          </a:p>
        </p:txBody>
      </p:sp>
    </p:spTree>
  </p:cSld>
  <p:clrMapOvr>
    <a:masterClrMapping/>
  </p:clrMapOvr>
  <p:transition spd="med" advClick="0" advTm="5000">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1"/>
                                          </p:val>
                                        </p:tav>
                                        <p:tav tm="100000">
                                          <p:val>
                                            <p:strVal val="#ppt_x"/>
                                          </p:val>
                                        </p:tav>
                                      </p:tavLst>
                                    </p:anim>
                                    <p:anim calcmode="lin" valueType="num">
                                      <p:cBhvr>
                                        <p:cTn id="9"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1"/>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229600" cy="582594"/>
          </a:xfrm>
        </p:spPr>
        <p:txBody>
          <a:bodyPr>
            <a:normAutofit fontScale="90000"/>
          </a:bodyPr>
          <a:lstStyle/>
          <a:p>
            <a:pPr algn="l"/>
            <a:r>
              <a:rPr lang="el-GR" sz="1600" b="1" dirty="0" smtClean="0"/>
              <a:t>Μοιράσαμε το παρακάτω ερωτηματολόγιο  το Νοέμβρη 2012 σε 60 κατοίκους των οικισμών της Αμοργού: Βρούτση, Καμάρι, </a:t>
            </a:r>
            <a:r>
              <a:rPr lang="el-GR" sz="1600" b="1" dirty="0" err="1" smtClean="0"/>
              <a:t>Καλοταρίτισσα</a:t>
            </a:r>
            <a:r>
              <a:rPr lang="el-GR" sz="1600" b="1" dirty="0" smtClean="0"/>
              <a:t>, </a:t>
            </a:r>
            <a:r>
              <a:rPr lang="el-GR" sz="1600" b="1" dirty="0" err="1" smtClean="0"/>
              <a:t>Αρκεσίνη</a:t>
            </a:r>
            <a:r>
              <a:rPr lang="el-GR" sz="1600" b="1" dirty="0" smtClean="0"/>
              <a:t>, Λαγκάδα, </a:t>
            </a:r>
            <a:r>
              <a:rPr lang="el-GR" sz="1600" b="1" dirty="0" err="1" smtClean="0"/>
              <a:t>Θολάρια</a:t>
            </a:r>
            <a:r>
              <a:rPr lang="el-GR" sz="1600" b="1" dirty="0" smtClean="0"/>
              <a:t>, Όρμο και Κατάπολα.</a:t>
            </a:r>
            <a:endParaRPr lang="el-GR" sz="1600" b="1" dirty="0"/>
          </a:p>
        </p:txBody>
      </p:sp>
      <p:graphicFrame>
        <p:nvGraphicFramePr>
          <p:cNvPr id="4" name="3 - Θέση περιεχομένου"/>
          <p:cNvGraphicFramePr>
            <a:graphicFrameLocks noGrp="1"/>
          </p:cNvGraphicFramePr>
          <p:nvPr>
            <p:ph idx="1"/>
          </p:nvPr>
        </p:nvGraphicFramePr>
        <p:xfrm>
          <a:off x="500034" y="642918"/>
          <a:ext cx="8229600" cy="5928360"/>
        </p:xfrm>
        <a:graphic>
          <a:graphicData uri="http://schemas.openxmlformats.org/drawingml/2006/table">
            <a:tbl>
              <a:tblPr firstRow="1" bandRow="1">
                <a:tableStyleId>{5C22544A-7EE6-4342-B048-85BDC9FD1C3A}</a:tableStyleId>
              </a:tblPr>
              <a:tblGrid>
                <a:gridCol w="6115064"/>
                <a:gridCol w="714380"/>
                <a:gridCol w="714380"/>
                <a:gridCol w="685776"/>
              </a:tblGrid>
              <a:tr h="428628">
                <a:tc>
                  <a:txBody>
                    <a:bodyPr/>
                    <a:lstStyle/>
                    <a:p>
                      <a:pPr algn="ctr"/>
                      <a:r>
                        <a:rPr lang="el-GR" sz="1800" dirty="0" smtClean="0"/>
                        <a:t>ΕΡΩΤΗΜΑΤΟΛΟΓΙΟ</a:t>
                      </a:r>
                      <a:endParaRPr lang="el-GR" dirty="0"/>
                    </a:p>
                  </a:txBody>
                  <a:tcPr/>
                </a:tc>
                <a:tc>
                  <a:txBody>
                    <a:bodyPr/>
                    <a:lstStyle/>
                    <a:p>
                      <a:pPr algn="ctr"/>
                      <a:r>
                        <a:rPr lang="el-GR" dirty="0" smtClean="0"/>
                        <a:t>ΝΑΙ</a:t>
                      </a:r>
                      <a:endParaRPr lang="el-GR" dirty="0"/>
                    </a:p>
                  </a:txBody>
                  <a:tcPr/>
                </a:tc>
                <a:tc>
                  <a:txBody>
                    <a:bodyPr/>
                    <a:lstStyle/>
                    <a:p>
                      <a:pPr algn="ctr"/>
                      <a:r>
                        <a:rPr lang="el-GR" dirty="0" smtClean="0"/>
                        <a:t>ΟΧΙ</a:t>
                      </a:r>
                      <a:endParaRPr lang="el-GR" dirty="0"/>
                    </a:p>
                  </a:txBody>
                  <a:tcPr/>
                </a:tc>
                <a:tc>
                  <a:txBody>
                    <a:bodyPr/>
                    <a:lstStyle/>
                    <a:p>
                      <a:pPr algn="ctr"/>
                      <a:r>
                        <a:rPr lang="el-GR" sz="1400" dirty="0" smtClean="0"/>
                        <a:t>ΔΕΝ ΞΕΡΩ</a:t>
                      </a:r>
                      <a:endParaRPr lang="el-GR" sz="1400" dirty="0"/>
                    </a:p>
                  </a:txBody>
                  <a:tcPr/>
                </a:tc>
              </a:tr>
              <a:tr h="370840">
                <a:tc>
                  <a:txBody>
                    <a:bodyPr/>
                    <a:lstStyle/>
                    <a:p>
                      <a:r>
                        <a:rPr lang="el-GR" sz="1600" kern="1200" dirty="0" smtClean="0">
                          <a:solidFill>
                            <a:schemeClr val="dk1"/>
                          </a:solidFill>
                          <a:latin typeface="+mn-lt"/>
                          <a:ea typeface="+mn-ea"/>
                          <a:cs typeface="+mn-cs"/>
                        </a:rPr>
                        <a:t>1.Συμφωνείτε  με την  εγκατάσταση  ανεμογεννήτριας στην Αμοργό; </a:t>
                      </a:r>
                      <a:endParaRPr lang="el-GR" sz="1600" dirty="0"/>
                    </a:p>
                  </a:txBody>
                  <a:tcPr/>
                </a:tc>
                <a:tc>
                  <a:txBody>
                    <a:bodyPr/>
                    <a:lstStyle/>
                    <a:p>
                      <a:r>
                        <a:rPr lang="el-GR" dirty="0" smtClean="0"/>
                        <a:t>34</a:t>
                      </a:r>
                      <a:endParaRPr lang="el-GR" dirty="0"/>
                    </a:p>
                  </a:txBody>
                  <a:tcPr/>
                </a:tc>
                <a:tc>
                  <a:txBody>
                    <a:bodyPr/>
                    <a:lstStyle/>
                    <a:p>
                      <a:r>
                        <a:rPr lang="el-GR" dirty="0" smtClean="0"/>
                        <a:t>19</a:t>
                      </a:r>
                      <a:endParaRPr lang="el-GR" dirty="0"/>
                    </a:p>
                  </a:txBody>
                  <a:tcPr/>
                </a:tc>
                <a:tc>
                  <a:txBody>
                    <a:bodyPr/>
                    <a:lstStyle/>
                    <a:p>
                      <a:r>
                        <a:rPr lang="el-GR" dirty="0" smtClean="0"/>
                        <a:t>7</a:t>
                      </a:r>
                      <a:endParaRPr lang="el-GR" dirty="0"/>
                    </a:p>
                  </a:txBody>
                  <a:tcPr/>
                </a:tc>
              </a:tr>
              <a:tr h="370840">
                <a:tc>
                  <a:txBody>
                    <a:bodyPr/>
                    <a:lstStyle/>
                    <a:p>
                      <a:r>
                        <a:rPr lang="el-GR" sz="1600" kern="1200" dirty="0" smtClean="0">
                          <a:solidFill>
                            <a:schemeClr val="dk1"/>
                          </a:solidFill>
                          <a:latin typeface="+mn-lt"/>
                          <a:ea typeface="+mn-ea"/>
                          <a:cs typeface="+mn-cs"/>
                        </a:rPr>
                        <a:t>2. Συμφωνείτε  με την  εγκατάσταση  φωτοβολταϊκών  στην Αμοργό;</a:t>
                      </a:r>
                      <a:endParaRPr lang="el-GR" sz="1600" dirty="0"/>
                    </a:p>
                  </a:txBody>
                  <a:tcPr/>
                </a:tc>
                <a:tc>
                  <a:txBody>
                    <a:bodyPr/>
                    <a:lstStyle/>
                    <a:p>
                      <a:r>
                        <a:rPr lang="el-GR" dirty="0" smtClean="0"/>
                        <a:t>32</a:t>
                      </a:r>
                      <a:endParaRPr lang="el-GR" dirty="0"/>
                    </a:p>
                  </a:txBody>
                  <a:tcPr/>
                </a:tc>
                <a:tc>
                  <a:txBody>
                    <a:bodyPr/>
                    <a:lstStyle/>
                    <a:p>
                      <a:r>
                        <a:rPr lang="el-GR" dirty="0" smtClean="0"/>
                        <a:t>22</a:t>
                      </a:r>
                      <a:endParaRPr lang="el-GR" dirty="0"/>
                    </a:p>
                  </a:txBody>
                  <a:tcPr/>
                </a:tc>
                <a:tc>
                  <a:txBody>
                    <a:bodyPr/>
                    <a:lstStyle/>
                    <a:p>
                      <a:r>
                        <a:rPr lang="el-GR" dirty="0" smtClean="0"/>
                        <a:t>6</a:t>
                      </a:r>
                      <a:endParaRPr lang="el-GR" dirty="0"/>
                    </a:p>
                  </a:txBody>
                  <a:tcPr/>
                </a:tc>
              </a:tr>
              <a:tr h="370840">
                <a:tc>
                  <a:txBody>
                    <a:bodyPr/>
                    <a:lstStyle/>
                    <a:p>
                      <a:r>
                        <a:rPr lang="el-GR" sz="1600" kern="1200" dirty="0" smtClean="0">
                          <a:solidFill>
                            <a:schemeClr val="dk1"/>
                          </a:solidFill>
                          <a:latin typeface="+mn-lt"/>
                          <a:ea typeface="+mn-ea"/>
                          <a:cs typeface="+mn-cs"/>
                        </a:rPr>
                        <a:t>3. Πιστεύετε ότι η εγκατάσταση ανανεώσιμων πηγών ενέργειας   μπορεί  να βοηθήσει το νησί; </a:t>
                      </a:r>
                      <a:endParaRPr lang="el-GR" sz="1600" dirty="0"/>
                    </a:p>
                  </a:txBody>
                  <a:tcPr/>
                </a:tc>
                <a:tc>
                  <a:txBody>
                    <a:bodyPr/>
                    <a:lstStyle/>
                    <a:p>
                      <a:r>
                        <a:rPr lang="el-GR" dirty="0" smtClean="0"/>
                        <a:t>36</a:t>
                      </a:r>
                      <a:endParaRPr lang="el-GR" dirty="0"/>
                    </a:p>
                  </a:txBody>
                  <a:tcPr/>
                </a:tc>
                <a:tc>
                  <a:txBody>
                    <a:bodyPr/>
                    <a:lstStyle/>
                    <a:p>
                      <a:r>
                        <a:rPr lang="el-GR" dirty="0" smtClean="0"/>
                        <a:t>12</a:t>
                      </a:r>
                      <a:endParaRPr lang="el-GR" dirty="0"/>
                    </a:p>
                  </a:txBody>
                  <a:tcPr/>
                </a:tc>
                <a:tc>
                  <a:txBody>
                    <a:bodyPr/>
                    <a:lstStyle/>
                    <a:p>
                      <a:r>
                        <a:rPr lang="el-GR" dirty="0" smtClean="0"/>
                        <a:t>12</a:t>
                      </a:r>
                      <a:endParaRPr lang="el-GR" dirty="0"/>
                    </a:p>
                  </a:txBody>
                  <a:tcPr/>
                </a:tc>
              </a:tr>
              <a:tr h="370840">
                <a:tc>
                  <a:txBody>
                    <a:bodyPr/>
                    <a:lstStyle/>
                    <a:p>
                      <a:r>
                        <a:rPr lang="el-GR" sz="1600" kern="1200" dirty="0" smtClean="0">
                          <a:solidFill>
                            <a:schemeClr val="dk1"/>
                          </a:solidFill>
                          <a:latin typeface="+mn-lt"/>
                          <a:ea typeface="+mn-ea"/>
                          <a:cs typeface="+mn-cs"/>
                        </a:rPr>
                        <a:t>4. Πιστεύετε ότι οι Α.Π.Ε  αποτελούν καθαρή πηγή ενέργειας ; </a:t>
                      </a:r>
                      <a:endParaRPr lang="el-GR" sz="1600" dirty="0"/>
                    </a:p>
                  </a:txBody>
                  <a:tcPr/>
                </a:tc>
                <a:tc>
                  <a:txBody>
                    <a:bodyPr/>
                    <a:lstStyle/>
                    <a:p>
                      <a:r>
                        <a:rPr lang="el-GR" dirty="0" smtClean="0"/>
                        <a:t>33</a:t>
                      </a:r>
                      <a:endParaRPr lang="el-GR" dirty="0"/>
                    </a:p>
                  </a:txBody>
                  <a:tcPr/>
                </a:tc>
                <a:tc>
                  <a:txBody>
                    <a:bodyPr/>
                    <a:lstStyle/>
                    <a:p>
                      <a:r>
                        <a:rPr lang="el-GR" dirty="0" smtClean="0"/>
                        <a:t>12</a:t>
                      </a:r>
                      <a:endParaRPr lang="el-GR" dirty="0"/>
                    </a:p>
                  </a:txBody>
                  <a:tcPr/>
                </a:tc>
                <a:tc>
                  <a:txBody>
                    <a:bodyPr/>
                    <a:lstStyle/>
                    <a:p>
                      <a:r>
                        <a:rPr lang="el-GR" dirty="0" smtClean="0"/>
                        <a:t>15</a:t>
                      </a:r>
                      <a:endParaRPr lang="el-GR" dirty="0"/>
                    </a:p>
                  </a:txBody>
                  <a:tcPr/>
                </a:tc>
              </a:tr>
              <a:tr h="370840">
                <a:tc>
                  <a:txBody>
                    <a:bodyPr/>
                    <a:lstStyle/>
                    <a:p>
                      <a:r>
                        <a:rPr lang="el-GR" sz="1600" kern="1200" dirty="0" smtClean="0">
                          <a:solidFill>
                            <a:schemeClr val="dk1"/>
                          </a:solidFill>
                          <a:latin typeface="+mn-lt"/>
                          <a:ea typeface="+mn-ea"/>
                          <a:cs typeface="+mn-cs"/>
                        </a:rPr>
                        <a:t>5. Πιστεύετε ότι τα οικονομικά οφέλη από τη χρήση Α.Π.Ε  είναι μεγαλύτερα από αυτά των συμβατικών μορφών ενέργειας (π.χ. πετρέλαιο) ;</a:t>
                      </a:r>
                      <a:endParaRPr lang="el-GR" sz="1600" dirty="0"/>
                    </a:p>
                  </a:txBody>
                  <a:tcPr/>
                </a:tc>
                <a:tc>
                  <a:txBody>
                    <a:bodyPr/>
                    <a:lstStyle/>
                    <a:p>
                      <a:r>
                        <a:rPr lang="el-GR" dirty="0" smtClean="0"/>
                        <a:t>23</a:t>
                      </a:r>
                      <a:endParaRPr lang="el-GR" dirty="0"/>
                    </a:p>
                  </a:txBody>
                  <a:tcPr/>
                </a:tc>
                <a:tc>
                  <a:txBody>
                    <a:bodyPr/>
                    <a:lstStyle/>
                    <a:p>
                      <a:r>
                        <a:rPr lang="el-GR" dirty="0" smtClean="0"/>
                        <a:t>15</a:t>
                      </a:r>
                      <a:endParaRPr lang="el-GR" dirty="0"/>
                    </a:p>
                  </a:txBody>
                  <a:tcPr/>
                </a:tc>
                <a:tc>
                  <a:txBody>
                    <a:bodyPr/>
                    <a:lstStyle/>
                    <a:p>
                      <a:r>
                        <a:rPr lang="el-GR" dirty="0" smtClean="0"/>
                        <a:t>22</a:t>
                      </a:r>
                      <a:endParaRPr lang="el-GR" dirty="0"/>
                    </a:p>
                  </a:txBody>
                  <a:tcPr/>
                </a:tc>
              </a:tr>
              <a:tr h="370840">
                <a:tc>
                  <a:txBody>
                    <a:bodyPr/>
                    <a:lstStyle/>
                    <a:p>
                      <a:r>
                        <a:rPr lang="el-GR" sz="1600" kern="1200" dirty="0" smtClean="0">
                          <a:solidFill>
                            <a:schemeClr val="dk1"/>
                          </a:solidFill>
                          <a:latin typeface="+mn-lt"/>
                          <a:ea typeface="+mn-ea"/>
                          <a:cs typeface="+mn-cs"/>
                        </a:rPr>
                        <a:t>6. Πιστεύετε ότι οι ανεμογεννήτριες/φωτοβολταϊκά  καταστρέφουν την αισθητική του φυσικού τοπίου; </a:t>
                      </a:r>
                      <a:endParaRPr lang="el-GR" sz="1600" dirty="0"/>
                    </a:p>
                  </a:txBody>
                  <a:tcPr/>
                </a:tc>
                <a:tc>
                  <a:txBody>
                    <a:bodyPr/>
                    <a:lstStyle/>
                    <a:p>
                      <a:r>
                        <a:rPr lang="el-GR" dirty="0" smtClean="0"/>
                        <a:t>29</a:t>
                      </a:r>
                      <a:endParaRPr lang="el-GR" dirty="0"/>
                    </a:p>
                  </a:txBody>
                  <a:tcPr/>
                </a:tc>
                <a:tc>
                  <a:txBody>
                    <a:bodyPr/>
                    <a:lstStyle/>
                    <a:p>
                      <a:r>
                        <a:rPr lang="el-GR" dirty="0" smtClean="0"/>
                        <a:t>21</a:t>
                      </a:r>
                      <a:endParaRPr lang="el-GR" dirty="0"/>
                    </a:p>
                  </a:txBody>
                  <a:tcPr/>
                </a:tc>
                <a:tc>
                  <a:txBody>
                    <a:bodyPr/>
                    <a:lstStyle/>
                    <a:p>
                      <a:r>
                        <a:rPr lang="el-GR" dirty="0" smtClean="0"/>
                        <a:t>10</a:t>
                      </a:r>
                      <a:endParaRPr lang="el-GR" dirty="0"/>
                    </a:p>
                  </a:txBody>
                  <a:tcPr/>
                </a:tc>
              </a:tr>
              <a:tr h="370840">
                <a:tc>
                  <a:txBody>
                    <a:bodyPr/>
                    <a:lstStyle/>
                    <a:p>
                      <a:r>
                        <a:rPr lang="el-GR" sz="1600" kern="1200" dirty="0" smtClean="0">
                          <a:solidFill>
                            <a:schemeClr val="dk1"/>
                          </a:solidFill>
                          <a:latin typeface="+mn-lt"/>
                          <a:ea typeface="+mn-ea"/>
                          <a:cs typeface="+mn-cs"/>
                        </a:rPr>
                        <a:t>7. Πιστεύετε ότι η εγκατάσταση Α.Π.Ε στο νησί μπορεί να επηρεάσει αρνητικά τον τουρισμό;</a:t>
                      </a:r>
                      <a:endParaRPr lang="el-GR" sz="1600" dirty="0"/>
                    </a:p>
                  </a:txBody>
                  <a:tcPr/>
                </a:tc>
                <a:tc>
                  <a:txBody>
                    <a:bodyPr/>
                    <a:lstStyle/>
                    <a:p>
                      <a:r>
                        <a:rPr lang="el-GR" dirty="0" smtClean="0"/>
                        <a:t>28</a:t>
                      </a:r>
                      <a:endParaRPr lang="el-GR" dirty="0"/>
                    </a:p>
                  </a:txBody>
                  <a:tcPr/>
                </a:tc>
                <a:tc>
                  <a:txBody>
                    <a:bodyPr/>
                    <a:lstStyle/>
                    <a:p>
                      <a:r>
                        <a:rPr lang="el-GR" dirty="0" smtClean="0"/>
                        <a:t>18</a:t>
                      </a:r>
                      <a:endParaRPr lang="el-GR" dirty="0"/>
                    </a:p>
                  </a:txBody>
                  <a:tcPr/>
                </a:tc>
                <a:tc>
                  <a:txBody>
                    <a:bodyPr/>
                    <a:lstStyle/>
                    <a:p>
                      <a:r>
                        <a:rPr lang="el-GR" dirty="0" smtClean="0"/>
                        <a:t>14</a:t>
                      </a:r>
                      <a:endParaRPr lang="el-GR" dirty="0"/>
                    </a:p>
                  </a:txBody>
                  <a:tcPr/>
                </a:tc>
              </a:tr>
              <a:tr h="370840">
                <a:tc>
                  <a:txBody>
                    <a:bodyPr/>
                    <a:lstStyle/>
                    <a:p>
                      <a:r>
                        <a:rPr lang="el-GR" sz="1600" kern="1200" dirty="0" smtClean="0">
                          <a:solidFill>
                            <a:schemeClr val="dk1"/>
                          </a:solidFill>
                          <a:latin typeface="+mn-lt"/>
                          <a:ea typeface="+mn-ea"/>
                          <a:cs typeface="+mn-cs"/>
                        </a:rPr>
                        <a:t>8.  Πιστεύετε ότι η εγκατάσταση Α.Π.Ε πρέπει να γίνει σε χώρους απομακρυσμένους από τους οικισμούς;</a:t>
                      </a:r>
                      <a:endParaRPr lang="el-GR" sz="1600" dirty="0"/>
                    </a:p>
                  </a:txBody>
                  <a:tcPr/>
                </a:tc>
                <a:tc>
                  <a:txBody>
                    <a:bodyPr/>
                    <a:lstStyle/>
                    <a:p>
                      <a:r>
                        <a:rPr lang="el-GR" dirty="0" smtClean="0"/>
                        <a:t>37</a:t>
                      </a:r>
                      <a:endParaRPr lang="el-GR" dirty="0"/>
                    </a:p>
                  </a:txBody>
                  <a:tcPr/>
                </a:tc>
                <a:tc>
                  <a:txBody>
                    <a:bodyPr/>
                    <a:lstStyle/>
                    <a:p>
                      <a:r>
                        <a:rPr lang="el-GR" dirty="0" smtClean="0"/>
                        <a:t>12</a:t>
                      </a:r>
                      <a:endParaRPr lang="el-GR" dirty="0"/>
                    </a:p>
                  </a:txBody>
                  <a:tcPr/>
                </a:tc>
                <a:tc>
                  <a:txBody>
                    <a:bodyPr/>
                    <a:lstStyle/>
                    <a:p>
                      <a:r>
                        <a:rPr lang="el-GR" dirty="0" smtClean="0"/>
                        <a:t>11</a:t>
                      </a:r>
                      <a:endParaRPr lang="el-GR" dirty="0"/>
                    </a:p>
                  </a:txBody>
                  <a:tcPr/>
                </a:tc>
              </a:tr>
              <a:tr h="370840">
                <a:tc>
                  <a:txBody>
                    <a:bodyPr/>
                    <a:lstStyle/>
                    <a:p>
                      <a:r>
                        <a:rPr lang="el-GR" sz="1600" kern="1200" dirty="0" smtClean="0">
                          <a:solidFill>
                            <a:schemeClr val="dk1"/>
                          </a:solidFill>
                          <a:latin typeface="+mn-lt"/>
                          <a:ea typeface="+mn-ea"/>
                          <a:cs typeface="+mn-cs"/>
                        </a:rPr>
                        <a:t>9. Πιστεύετε ότι η αφαλάτωση μπορεί να βοηθήσει στην αντιμετώπιση της λειψυδρίας στο νησί;</a:t>
                      </a:r>
                      <a:endParaRPr lang="el-GR" sz="1600" dirty="0"/>
                    </a:p>
                  </a:txBody>
                  <a:tcPr/>
                </a:tc>
                <a:tc>
                  <a:txBody>
                    <a:bodyPr/>
                    <a:lstStyle/>
                    <a:p>
                      <a:r>
                        <a:rPr lang="el-GR" dirty="0" smtClean="0"/>
                        <a:t>39</a:t>
                      </a:r>
                      <a:endParaRPr lang="el-GR" dirty="0"/>
                    </a:p>
                  </a:txBody>
                  <a:tcPr/>
                </a:tc>
                <a:tc>
                  <a:txBody>
                    <a:bodyPr/>
                    <a:lstStyle/>
                    <a:p>
                      <a:r>
                        <a:rPr lang="el-GR" dirty="0" smtClean="0"/>
                        <a:t>7</a:t>
                      </a:r>
                      <a:endParaRPr lang="el-GR" dirty="0"/>
                    </a:p>
                  </a:txBody>
                  <a:tcPr/>
                </a:tc>
                <a:tc>
                  <a:txBody>
                    <a:bodyPr/>
                    <a:lstStyle/>
                    <a:p>
                      <a:r>
                        <a:rPr lang="el-GR" dirty="0" smtClean="0"/>
                        <a:t>14</a:t>
                      </a:r>
                      <a:endParaRPr lang="el-GR" dirty="0"/>
                    </a:p>
                  </a:txBody>
                  <a:tcPr/>
                </a:tc>
              </a:tr>
              <a:tr h="370840">
                <a:tc>
                  <a:txBody>
                    <a:bodyPr/>
                    <a:lstStyle/>
                    <a:p>
                      <a:r>
                        <a:rPr lang="el-GR" sz="1600" kern="1200" dirty="0" smtClean="0">
                          <a:solidFill>
                            <a:schemeClr val="dk1"/>
                          </a:solidFill>
                          <a:latin typeface="+mn-lt"/>
                          <a:ea typeface="+mn-ea"/>
                          <a:cs typeface="+mn-cs"/>
                        </a:rPr>
                        <a:t>10. Πιστεύετε ότι πρέπει να γίνει σύνδεση των Α.Π.Ε με μονάδες αφαλάτωσης; </a:t>
                      </a:r>
                      <a:endParaRPr lang="el-GR" sz="1600" dirty="0"/>
                    </a:p>
                  </a:txBody>
                  <a:tcPr/>
                </a:tc>
                <a:tc>
                  <a:txBody>
                    <a:bodyPr/>
                    <a:lstStyle/>
                    <a:p>
                      <a:r>
                        <a:rPr lang="el-GR" dirty="0" smtClean="0"/>
                        <a:t>28</a:t>
                      </a:r>
                      <a:endParaRPr lang="el-GR" dirty="0"/>
                    </a:p>
                  </a:txBody>
                  <a:tcPr/>
                </a:tc>
                <a:tc>
                  <a:txBody>
                    <a:bodyPr/>
                    <a:lstStyle/>
                    <a:p>
                      <a:r>
                        <a:rPr lang="el-GR" dirty="0" smtClean="0"/>
                        <a:t>13</a:t>
                      </a:r>
                      <a:endParaRPr lang="el-GR" dirty="0"/>
                    </a:p>
                  </a:txBody>
                  <a:tcPr/>
                </a:tc>
                <a:tc>
                  <a:txBody>
                    <a:bodyPr/>
                    <a:lstStyle/>
                    <a:p>
                      <a:r>
                        <a:rPr lang="el-GR" dirty="0" smtClean="0"/>
                        <a:t>19</a:t>
                      </a:r>
                      <a:endParaRPr lang="el-GR" dirty="0"/>
                    </a:p>
                  </a:txBody>
                  <a:tcPr/>
                </a:tc>
              </a:tr>
            </a:tbl>
          </a:graphicData>
        </a:graphic>
      </p:graphicFrame>
    </p:spTree>
  </p:cSld>
  <p:clrMapOvr>
    <a:masterClrMapping/>
  </p:clrMapOvr>
  <p:transition advClick="0" advTm="10000">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214282" y="214290"/>
          <a:ext cx="8715436" cy="162559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4 - Γράφημα"/>
          <p:cNvGraphicFramePr/>
          <p:nvPr/>
        </p:nvGraphicFramePr>
        <p:xfrm>
          <a:off x="285720" y="2214554"/>
          <a:ext cx="8715436" cy="17859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5 - Γράφημα"/>
          <p:cNvGraphicFramePr/>
          <p:nvPr/>
        </p:nvGraphicFramePr>
        <p:xfrm>
          <a:off x="285720" y="4357694"/>
          <a:ext cx="8643998" cy="2000264"/>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spd="med" advClick="0" advTm="15000">
    <p:fade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Γράφημα"/>
          <p:cNvGraphicFramePr/>
          <p:nvPr/>
        </p:nvGraphicFramePr>
        <p:xfrm>
          <a:off x="0" y="0"/>
          <a:ext cx="9144000" cy="207167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4 - Γράφημα"/>
          <p:cNvGraphicFramePr/>
          <p:nvPr/>
        </p:nvGraphicFramePr>
        <p:xfrm>
          <a:off x="0" y="2223215"/>
          <a:ext cx="9144000" cy="202882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5 - Γράφημα"/>
          <p:cNvGraphicFramePr/>
          <p:nvPr/>
        </p:nvGraphicFramePr>
        <p:xfrm>
          <a:off x="0" y="4394064"/>
          <a:ext cx="9144000" cy="2069948"/>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spd="med" advClick="0" advTm="15000">
    <p:fade thruBlk="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Γράφημα"/>
          <p:cNvGraphicFramePr/>
          <p:nvPr/>
        </p:nvGraphicFramePr>
        <p:xfrm>
          <a:off x="928662" y="214290"/>
          <a:ext cx="7358114" cy="299347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2 - Γράφημα"/>
          <p:cNvGraphicFramePr/>
          <p:nvPr/>
        </p:nvGraphicFramePr>
        <p:xfrm>
          <a:off x="785786" y="3571876"/>
          <a:ext cx="7584525" cy="300989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advClick="0" advTm="15000">
    <p:fade thruBlk="1"/>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Γράφημα"/>
          <p:cNvGraphicFramePr/>
          <p:nvPr/>
        </p:nvGraphicFramePr>
        <p:xfrm>
          <a:off x="1071538" y="285728"/>
          <a:ext cx="6929486" cy="271938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2 - Γράφημα"/>
          <p:cNvGraphicFramePr/>
          <p:nvPr/>
        </p:nvGraphicFramePr>
        <p:xfrm>
          <a:off x="1142976" y="3500438"/>
          <a:ext cx="6858048" cy="271464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advClick="0" advTm="15000">
    <p:fade thruBlk="1"/>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flip="none" rotWithShape="1">
          <a:gsLst>
            <a:gs pos="86000">
              <a:schemeClr val="accent6">
                <a:lumMod val="75000"/>
              </a:schemeClr>
            </a:gs>
            <a:gs pos="39999">
              <a:srgbClr val="85C2FF"/>
            </a:gs>
            <a:gs pos="70000">
              <a:srgbClr val="C4D6EB"/>
            </a:gs>
            <a:gs pos="100000">
              <a:srgbClr val="FFEBFA"/>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0"/>
            <a:ext cx="8229600" cy="1154098"/>
          </a:xfrm>
        </p:spPr>
        <p:txBody>
          <a:bodyPr>
            <a:normAutofit/>
          </a:bodyPr>
          <a:lstStyle/>
          <a:p>
            <a:r>
              <a:rPr lang="el-GR" sz="4000" b="1" dirty="0" smtClean="0"/>
              <a:t>Η δική μας πρόταση </a:t>
            </a:r>
            <a:endParaRPr lang="el-GR" sz="4000" b="1" dirty="0"/>
          </a:p>
        </p:txBody>
      </p:sp>
      <p:sp>
        <p:nvSpPr>
          <p:cNvPr id="3" name="2 - Θέση περιεχομένου"/>
          <p:cNvSpPr>
            <a:spLocks noGrp="1"/>
          </p:cNvSpPr>
          <p:nvPr>
            <p:ph idx="1"/>
          </p:nvPr>
        </p:nvSpPr>
        <p:spPr>
          <a:xfrm>
            <a:off x="214282" y="1000108"/>
            <a:ext cx="8472518" cy="5857892"/>
          </a:xfrm>
        </p:spPr>
        <p:txBody>
          <a:bodyPr>
            <a:normAutofit fontScale="62500" lnSpcReduction="20000"/>
          </a:bodyPr>
          <a:lstStyle/>
          <a:p>
            <a:pPr>
              <a:buNone/>
            </a:pPr>
            <a:r>
              <a:rPr lang="el-GR" dirty="0" smtClean="0"/>
              <a:t>	Πιστεύουμε ότι η αφαλάτωση είναι μια λύση για το πρόβλημα της λειψυδρίας στο νησί μας</a:t>
            </a:r>
            <a:r>
              <a:rPr lang="en-US" dirty="0" smtClean="0"/>
              <a:t> </a:t>
            </a:r>
            <a:r>
              <a:rPr lang="el-GR" dirty="0" smtClean="0"/>
              <a:t>γιατί</a:t>
            </a:r>
            <a:r>
              <a:rPr lang="en-US" dirty="0" smtClean="0"/>
              <a:t>: </a:t>
            </a:r>
            <a:endParaRPr lang="el-GR" dirty="0" smtClean="0"/>
          </a:p>
          <a:p>
            <a:pPr>
              <a:buNone/>
            </a:pPr>
            <a:r>
              <a:rPr lang="el-GR" dirty="0" smtClean="0"/>
              <a:t>α) το μέσο κόστος παραγωγής κυβικού μέτρου νερού από μονάδα αφαλάτωσης είναι: </a:t>
            </a:r>
          </a:p>
          <a:p>
            <a:pPr marL="914400" lvl="1" indent="-514350">
              <a:buFont typeface="Arial" pitchFamily="34" charset="0"/>
              <a:buChar char="•"/>
            </a:pPr>
            <a:r>
              <a:rPr lang="el-GR" sz="3200" dirty="0" smtClean="0"/>
              <a:t>Ενέργεια: 0,411  ευρώ, </a:t>
            </a:r>
          </a:p>
          <a:p>
            <a:pPr marL="914400" lvl="1" indent="-514350">
              <a:buFont typeface="Arial" pitchFamily="34" charset="0"/>
              <a:buChar char="•"/>
            </a:pPr>
            <a:r>
              <a:rPr lang="el-GR" sz="3200" dirty="0" err="1" smtClean="0"/>
              <a:t>Χηµικά</a:t>
            </a:r>
            <a:r>
              <a:rPr lang="el-GR" sz="3200" dirty="0" smtClean="0"/>
              <a:t>: 0,049 ευρώ, </a:t>
            </a:r>
          </a:p>
          <a:p>
            <a:pPr marL="914400" lvl="1" indent="-514350">
              <a:buFont typeface="Arial" pitchFamily="34" charset="0"/>
              <a:buChar char="•"/>
            </a:pPr>
            <a:r>
              <a:rPr lang="el-GR" sz="3200" dirty="0" err="1" smtClean="0"/>
              <a:t>Αναλώσιµα</a:t>
            </a:r>
            <a:r>
              <a:rPr lang="el-GR" sz="3200" dirty="0" smtClean="0"/>
              <a:t>: 0,030 ευρώ, δηλαδή σύνολο 0,490  ευρώ, ενώ</a:t>
            </a:r>
          </a:p>
          <a:p>
            <a:pPr marL="514350" indent="-514350">
              <a:buNone/>
            </a:pPr>
            <a:r>
              <a:rPr lang="el-GR" dirty="0" smtClean="0"/>
              <a:t>β) το μέσο κόστος μεταφοράς κυβικού μέτρου νερού με υδροφόρο πλοίο είναι περίπου 11,00 ευρώ. Η Αμοργός κάθε χρόνο χρειάζεται 36.500 κυβικά μέτρα νερού, που μεταφέρονται με πλοίο  και το συνολικό κόστος μεταφοράς ανέρχεται  στο ποσό των 401.500,00 ευρώ περίπου κάθε χρόνο. </a:t>
            </a:r>
          </a:p>
          <a:p>
            <a:pPr marL="514350" indent="-514350">
              <a:buNone/>
            </a:pPr>
            <a:endParaRPr lang="el-GR" dirty="0" smtClean="0"/>
          </a:p>
          <a:p>
            <a:pPr>
              <a:buNone/>
            </a:pPr>
            <a:r>
              <a:rPr lang="el-GR" dirty="0" smtClean="0"/>
              <a:t>	Η χρήση ανανεώσιμων πηγών ενέργειας θα βοηθούσε, ώστε η τιμή του κυβικού μέτρου του νερού να είναι χαμηλή. </a:t>
            </a:r>
          </a:p>
          <a:p>
            <a:pPr>
              <a:buNone/>
            </a:pPr>
            <a:endParaRPr lang="el-GR" dirty="0" smtClean="0"/>
          </a:p>
          <a:p>
            <a:pPr>
              <a:buNone/>
            </a:pPr>
            <a:r>
              <a:rPr lang="el-GR" dirty="0" smtClean="0"/>
              <a:t>	Εφόσον απελευθερωθεί η ηλεκτρική ενέργεια θα  μπορούσαν να χρησιμοποιηθούν τα κτήρια (κελύφη) των ανεμόμυλων  που υπάρχουν σε κάθε οικισμό για να τοποθετηθούν αιολικές τουρμπίνες ανεμογεννητριών, να παράγουν ενέργεια και να αναδειχθούν.</a:t>
            </a:r>
            <a:endParaRPr lang="el-GR" dirty="0"/>
          </a:p>
        </p:txBody>
      </p:sp>
    </p:spTree>
  </p:cSld>
  <p:clrMapOvr>
    <a:masterClrMapping/>
  </p:clrMapOvr>
  <p:transition advClick="0" advTm="6000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par>
                          <p:cTn id="10" fill="hold">
                            <p:stCondLst>
                              <p:cond delay="1000"/>
                            </p:stCondLst>
                            <p:childTnLst>
                              <p:par>
                                <p:cTn id="11" presetID="50" presetClass="entr" presetSubtype="0" decel="10000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14"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0" end="0"/>
                                            </p:txEl>
                                          </p:spTgt>
                                        </p:tgtEl>
                                      </p:cBhvr>
                                    </p:animEffect>
                                  </p:childTnLst>
                                </p:cTn>
                              </p:par>
                              <p:par>
                                <p:cTn id="16" presetID="50" presetClass="entr" presetSubtype="0" decel="10000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19"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0" dur="1000"/>
                                        <p:tgtEl>
                                          <p:spTgt spid="3">
                                            <p:txEl>
                                              <p:pRg st="1" end="1"/>
                                            </p:txEl>
                                          </p:spTgt>
                                        </p:tgtEl>
                                      </p:cBhvr>
                                    </p:animEffect>
                                  </p:childTnLst>
                                </p:cTn>
                              </p:par>
                              <p:par>
                                <p:cTn id="21" presetID="50" presetClass="entr" presetSubtype="0" decel="10000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24"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5" dur="1000"/>
                                        <p:tgtEl>
                                          <p:spTgt spid="3">
                                            <p:txEl>
                                              <p:pRg st="2" end="2"/>
                                            </p:txEl>
                                          </p:spTgt>
                                        </p:tgtEl>
                                      </p:cBhvr>
                                    </p:animEffect>
                                  </p:childTnLst>
                                </p:cTn>
                              </p:par>
                              <p:par>
                                <p:cTn id="26" presetID="50" presetClass="entr" presetSubtype="0" decel="100000"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3"/>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par>
                                <p:cTn id="31" presetID="50" presetClass="entr" presetSubtype="0" decel="100000"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1000" fill="hold"/>
                                        <p:tgtEl>
                                          <p:spTgt spid="3">
                                            <p:txEl>
                                              <p:pRg st="4" end="4"/>
                                            </p:txEl>
                                          </p:spTgt>
                                        </p:tgtEl>
                                        <p:attrNameLst>
                                          <p:attrName>ppt_w</p:attrName>
                                        </p:attrNameLst>
                                      </p:cBhvr>
                                      <p:tavLst>
                                        <p:tav tm="0">
                                          <p:val>
                                            <p:strVal val="#ppt_w+.3"/>
                                          </p:val>
                                        </p:tav>
                                        <p:tav tm="100000">
                                          <p:val>
                                            <p:strVal val="#ppt_w"/>
                                          </p:val>
                                        </p:tav>
                                      </p:tavLst>
                                    </p:anim>
                                    <p:anim calcmode="lin" valueType="num">
                                      <p:cBhvr>
                                        <p:cTn id="34"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5" dur="1000"/>
                                        <p:tgtEl>
                                          <p:spTgt spid="3">
                                            <p:txEl>
                                              <p:pRg st="4" end="4"/>
                                            </p:txEl>
                                          </p:spTgt>
                                        </p:tgtEl>
                                      </p:cBhvr>
                                    </p:animEffect>
                                  </p:childTnLst>
                                </p:cTn>
                              </p:par>
                              <p:par>
                                <p:cTn id="36" presetID="50" presetClass="entr" presetSubtype="0" decel="100000" fill="hold"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p:cTn id="38" dur="1000" fill="hold"/>
                                        <p:tgtEl>
                                          <p:spTgt spid="3">
                                            <p:txEl>
                                              <p:pRg st="5" end="5"/>
                                            </p:txEl>
                                          </p:spTgt>
                                        </p:tgtEl>
                                        <p:attrNameLst>
                                          <p:attrName>ppt_w</p:attrName>
                                        </p:attrNameLst>
                                      </p:cBhvr>
                                      <p:tavLst>
                                        <p:tav tm="0">
                                          <p:val>
                                            <p:strVal val="#ppt_w+.3"/>
                                          </p:val>
                                        </p:tav>
                                        <p:tav tm="100000">
                                          <p:val>
                                            <p:strVal val="#ppt_w"/>
                                          </p:val>
                                        </p:tav>
                                      </p:tavLst>
                                    </p:anim>
                                    <p:anim calcmode="lin" valueType="num">
                                      <p:cBhvr>
                                        <p:cTn id="39"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0" dur="1000"/>
                                        <p:tgtEl>
                                          <p:spTgt spid="3">
                                            <p:txEl>
                                              <p:pRg st="5" end="5"/>
                                            </p:txEl>
                                          </p:spTgt>
                                        </p:tgtEl>
                                      </p:cBhvr>
                                    </p:animEffect>
                                  </p:childTnLst>
                                </p:cTn>
                              </p:par>
                              <p:par>
                                <p:cTn id="41" presetID="50" presetClass="entr" presetSubtype="0" decel="100000" fill="hold"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p:cTn id="43" dur="1000" fill="hold"/>
                                        <p:tgtEl>
                                          <p:spTgt spid="3">
                                            <p:txEl>
                                              <p:pRg st="7" end="7"/>
                                            </p:txEl>
                                          </p:spTgt>
                                        </p:tgtEl>
                                        <p:attrNameLst>
                                          <p:attrName>ppt_w</p:attrName>
                                        </p:attrNameLst>
                                      </p:cBhvr>
                                      <p:tavLst>
                                        <p:tav tm="0">
                                          <p:val>
                                            <p:strVal val="#ppt_w+.3"/>
                                          </p:val>
                                        </p:tav>
                                        <p:tav tm="100000">
                                          <p:val>
                                            <p:strVal val="#ppt_w"/>
                                          </p:val>
                                        </p:tav>
                                      </p:tavLst>
                                    </p:anim>
                                    <p:anim calcmode="lin" valueType="num">
                                      <p:cBhvr>
                                        <p:cTn id="44"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45" dur="1000"/>
                                        <p:tgtEl>
                                          <p:spTgt spid="3">
                                            <p:txEl>
                                              <p:pRg st="7" end="7"/>
                                            </p:txEl>
                                          </p:spTgt>
                                        </p:tgtEl>
                                      </p:cBhvr>
                                    </p:animEffect>
                                  </p:childTnLst>
                                </p:cTn>
                              </p:par>
                              <p:par>
                                <p:cTn id="46" presetID="50" presetClass="entr" presetSubtype="0" decel="100000" fill="hold" nodeType="with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 calcmode="lin" valueType="num">
                                      <p:cBhvr>
                                        <p:cTn id="48" dur="1000" fill="hold"/>
                                        <p:tgtEl>
                                          <p:spTgt spid="3">
                                            <p:txEl>
                                              <p:pRg st="9" end="9"/>
                                            </p:txEl>
                                          </p:spTgt>
                                        </p:tgtEl>
                                        <p:attrNameLst>
                                          <p:attrName>ppt_w</p:attrName>
                                        </p:attrNameLst>
                                      </p:cBhvr>
                                      <p:tavLst>
                                        <p:tav tm="0">
                                          <p:val>
                                            <p:strVal val="#ppt_w+.3"/>
                                          </p:val>
                                        </p:tav>
                                        <p:tav tm="100000">
                                          <p:val>
                                            <p:strVal val="#ppt_w"/>
                                          </p:val>
                                        </p:tav>
                                      </p:tavLst>
                                    </p:anim>
                                    <p:anim calcmode="lin" valueType="num">
                                      <p:cBhvr>
                                        <p:cTn id="49" dur="10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50"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50000">
              <a:schemeClr val="accent1">
                <a:tint val="44500"/>
                <a:satMod val="160000"/>
              </a:schemeClr>
            </a:gs>
            <a:gs pos="100000">
              <a:schemeClr val="accent1">
                <a:tint val="23500"/>
                <a:satMod val="160000"/>
              </a:schemeClr>
            </a:gs>
          </a:gsLst>
          <a:lin ang="16200000" scaled="1"/>
        </a:gradFill>
        <a:effectLst/>
      </p:bgPr>
    </p:bg>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14290"/>
            <a:ext cx="8229600" cy="5911873"/>
          </a:xfrm>
        </p:spPr>
        <p:txBody>
          <a:bodyPr>
            <a:normAutofit fontScale="77500" lnSpcReduction="20000"/>
          </a:bodyPr>
          <a:lstStyle/>
          <a:p>
            <a:pPr algn="ctr">
              <a:buNone/>
            </a:pPr>
            <a:r>
              <a:rPr lang="el-GR" sz="3800" b="1" dirty="0"/>
              <a:t>Σκοπός της </a:t>
            </a:r>
            <a:r>
              <a:rPr lang="el-GR" sz="3800" b="1" dirty="0" smtClean="0"/>
              <a:t>δραστηριότητας, </a:t>
            </a:r>
            <a:r>
              <a:rPr lang="el-GR" sz="3800" b="1" dirty="0"/>
              <a:t>ερευνητικά </a:t>
            </a:r>
            <a:r>
              <a:rPr lang="el-GR" sz="3800" b="1" dirty="0" smtClean="0"/>
              <a:t>ερωτήματα και μεθοδολογία</a:t>
            </a:r>
            <a:endParaRPr lang="el-GR" sz="3800" dirty="0"/>
          </a:p>
          <a:p>
            <a:pPr algn="ctr">
              <a:buNone/>
            </a:pPr>
            <a:r>
              <a:rPr lang="el-GR" b="1" dirty="0"/>
              <a:t> </a:t>
            </a:r>
            <a:endParaRPr lang="el-GR" dirty="0"/>
          </a:p>
          <a:p>
            <a:pPr>
              <a:buNone/>
            </a:pPr>
            <a:r>
              <a:rPr lang="el-GR" b="1" dirty="0" smtClean="0"/>
              <a:t>Σκοποί:</a:t>
            </a:r>
            <a:endParaRPr lang="el-GR" dirty="0"/>
          </a:p>
          <a:p>
            <a:pPr lvl="0"/>
            <a:r>
              <a:rPr lang="el-GR" dirty="0"/>
              <a:t>Ομαδικότητα και συνεργασία </a:t>
            </a:r>
          </a:p>
          <a:p>
            <a:pPr lvl="0"/>
            <a:r>
              <a:rPr lang="el-GR" dirty="0"/>
              <a:t>Ενημέρωση γύρω από το θέμα ΑΠΕ  </a:t>
            </a:r>
          </a:p>
          <a:p>
            <a:pPr lvl="0"/>
            <a:r>
              <a:rPr lang="el-GR" dirty="0"/>
              <a:t>Εμπλουτισμός γνώσεων</a:t>
            </a:r>
          </a:p>
          <a:p>
            <a:pPr lvl="0"/>
            <a:r>
              <a:rPr lang="el-GR" dirty="0"/>
              <a:t>Διερεύνηση του προβλήματος της λειψυδρίας </a:t>
            </a:r>
          </a:p>
          <a:p>
            <a:pPr lvl="0"/>
            <a:r>
              <a:rPr lang="el-GR" dirty="0"/>
              <a:t>Σύνδεση του προβλήματος με τις ΑΠΕ</a:t>
            </a:r>
          </a:p>
          <a:p>
            <a:pPr lvl="0"/>
            <a:r>
              <a:rPr lang="el-GR" dirty="0"/>
              <a:t>Διερεύνηση κατάλληλων ΑΠΕ για το περιβάλλον του νησιού </a:t>
            </a:r>
            <a:r>
              <a:rPr lang="el-GR" dirty="0" smtClean="0"/>
              <a:t>μας</a:t>
            </a:r>
            <a:endParaRPr lang="el-GR" dirty="0"/>
          </a:p>
          <a:p>
            <a:pPr lvl="0"/>
            <a:r>
              <a:rPr lang="el-GR" dirty="0"/>
              <a:t>Αναζήτηση μεθόδων </a:t>
            </a:r>
            <a:r>
              <a:rPr lang="el-GR" dirty="0" smtClean="0"/>
              <a:t>στην </a:t>
            </a:r>
            <a:r>
              <a:rPr lang="el-GR" dirty="0"/>
              <a:t>Ελλάδα αλλά </a:t>
            </a:r>
            <a:r>
              <a:rPr lang="el-GR" dirty="0" smtClean="0"/>
              <a:t>και σ’ </a:t>
            </a:r>
            <a:r>
              <a:rPr lang="el-GR" dirty="0"/>
              <a:t>όλο τον κόσμο για την αντιμετώπιση του προβλήματος της </a:t>
            </a:r>
            <a:r>
              <a:rPr lang="el-GR" dirty="0" smtClean="0"/>
              <a:t>λειψυδρίας  </a:t>
            </a:r>
            <a:endParaRPr lang="el-GR" dirty="0"/>
          </a:p>
          <a:p>
            <a:pPr lvl="0"/>
            <a:r>
              <a:rPr lang="el-GR" dirty="0"/>
              <a:t>Παρουσίαση λύσεων </a:t>
            </a:r>
          </a:p>
          <a:p>
            <a:pPr>
              <a:buNone/>
            </a:pPr>
            <a:endParaRPr lang="el-GR"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8" fill="hold"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8" fill="hold" nodeType="after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additive="base">
                                        <p:cTn id="42"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par>
                          <p:cTn id="44" fill="hold">
                            <p:stCondLst>
                              <p:cond delay="4000"/>
                            </p:stCondLst>
                            <p:childTnLst>
                              <p:par>
                                <p:cTn id="45" presetID="2" presetClass="entr" presetSubtype="8" fill="hold" nodeType="after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par>
                          <p:cTn id="49" fill="hold">
                            <p:stCondLst>
                              <p:cond delay="4500"/>
                            </p:stCondLst>
                            <p:childTnLst>
                              <p:par>
                                <p:cTn id="50" presetID="2" presetClass="entr" presetSubtype="8" fill="hold" nodeType="after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 calcmode="lin" valueType="num">
                                      <p:cBhvr additive="base">
                                        <p:cTn id="52"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53"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par>
                          <p:cTn id="54" fill="hold">
                            <p:stCondLst>
                              <p:cond delay="5000"/>
                            </p:stCondLst>
                            <p:childTnLst>
                              <p:par>
                                <p:cTn id="55" presetID="2" presetClass="entr" presetSubtype="8" fill="hold" nodeType="after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 calcmode="lin" valueType="num">
                                      <p:cBhvr additive="base">
                                        <p:cTn id="57"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58"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36000">
              <a:srgbClr val="9966FF"/>
            </a:gs>
            <a:gs pos="61000">
              <a:srgbClr val="CC99FF"/>
            </a:gs>
            <a:gs pos="82001">
              <a:srgbClr val="99CCFF"/>
            </a:gs>
            <a:gs pos="100000">
              <a:srgbClr val="CCCCFF"/>
            </a:gs>
          </a:gsLst>
          <a:path path="rect">
            <a:fillToRect l="50000" t="50000" r="50000" b="50000"/>
          </a:path>
          <a:tileRect/>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0"/>
            <a:ext cx="8229600" cy="1143000"/>
          </a:xfrm>
        </p:spPr>
        <p:txBody>
          <a:bodyPr/>
          <a:lstStyle/>
          <a:p>
            <a:r>
              <a:rPr lang="el-GR" b="1" dirty="0" smtClean="0"/>
              <a:t>Ανανεώσιμες μαντινάδες</a:t>
            </a:r>
            <a:endParaRPr lang="el-GR" b="1" dirty="0"/>
          </a:p>
        </p:txBody>
      </p:sp>
      <p:sp>
        <p:nvSpPr>
          <p:cNvPr id="3" name="2 - Θέση περιεχομένου"/>
          <p:cNvSpPr>
            <a:spLocks noGrp="1"/>
          </p:cNvSpPr>
          <p:nvPr>
            <p:ph idx="1"/>
          </p:nvPr>
        </p:nvSpPr>
        <p:spPr>
          <a:xfrm>
            <a:off x="457200" y="1357298"/>
            <a:ext cx="8229600" cy="5000660"/>
          </a:xfrm>
        </p:spPr>
        <p:txBody>
          <a:bodyPr>
            <a:normAutofit fontScale="77500" lnSpcReduction="20000"/>
          </a:bodyPr>
          <a:lstStyle/>
          <a:p>
            <a:r>
              <a:rPr lang="el-GR" dirty="0" smtClean="0"/>
              <a:t>Τις ΑΠΕ εσχεδίασαν στην Αμοργό να στήσουν </a:t>
            </a:r>
          </a:p>
          <a:p>
            <a:pPr>
              <a:buNone/>
            </a:pPr>
            <a:r>
              <a:rPr lang="el-GR" dirty="0" smtClean="0"/>
              <a:t>	και τα φωτοβολταϊκά εδώ να εγκαταστήσουν.  </a:t>
            </a:r>
          </a:p>
          <a:p>
            <a:pPr>
              <a:buNone/>
            </a:pPr>
            <a:endParaRPr lang="el-GR" dirty="0" smtClean="0"/>
          </a:p>
          <a:p>
            <a:r>
              <a:rPr lang="el-GR" dirty="0" smtClean="0"/>
              <a:t>Αέρα έχουμε πολύ να εκμεταλλευτούμε </a:t>
            </a:r>
          </a:p>
          <a:p>
            <a:pPr>
              <a:buNone/>
            </a:pPr>
            <a:r>
              <a:rPr lang="el-GR" dirty="0" smtClean="0"/>
              <a:t>	γι’ αυτό ανεμογεννήτριες πρέπει να αποδεχτούμε.  </a:t>
            </a:r>
          </a:p>
          <a:p>
            <a:pPr>
              <a:buNone/>
            </a:pPr>
            <a:r>
              <a:rPr lang="el-GR" dirty="0" smtClean="0"/>
              <a:t> </a:t>
            </a:r>
          </a:p>
          <a:p>
            <a:r>
              <a:rPr lang="el-GR" dirty="0" smtClean="0"/>
              <a:t>Ήλιος  αέρας  θάλασσα υπάρχουνε στη φύση</a:t>
            </a:r>
          </a:p>
          <a:p>
            <a:pPr>
              <a:buNone/>
            </a:pPr>
            <a:r>
              <a:rPr lang="el-GR" dirty="0" smtClean="0"/>
              <a:t>	κι  οι ανεμογεννήτριες θα δώσουνε τη λύση.</a:t>
            </a:r>
          </a:p>
          <a:p>
            <a:pPr>
              <a:buNone/>
            </a:pPr>
            <a:endParaRPr lang="el-GR" dirty="0" smtClean="0"/>
          </a:p>
          <a:p>
            <a:r>
              <a:rPr lang="el-GR" dirty="0" smtClean="0"/>
              <a:t>Μηχάνημα αφαλάτωσης στον Όρμο </a:t>
            </a:r>
            <a:r>
              <a:rPr lang="el-GR" dirty="0" smtClean="0"/>
              <a:t>θα εγκαταστήσουν </a:t>
            </a:r>
            <a:endParaRPr lang="el-GR" dirty="0" smtClean="0"/>
          </a:p>
          <a:p>
            <a:pPr>
              <a:buNone/>
            </a:pPr>
            <a:r>
              <a:rPr lang="el-GR" dirty="0" smtClean="0"/>
              <a:t>	και το  πρόβλημα νερού της  Γιάλης  </a:t>
            </a:r>
            <a:r>
              <a:rPr lang="el-GR" dirty="0" smtClean="0"/>
              <a:t>θα το λύσουν</a:t>
            </a:r>
            <a:r>
              <a:rPr lang="el-GR" dirty="0" smtClean="0"/>
              <a:t>.</a:t>
            </a:r>
          </a:p>
          <a:p>
            <a:pPr>
              <a:buNone/>
            </a:pPr>
            <a:r>
              <a:rPr lang="el-GR" dirty="0" smtClean="0"/>
              <a:t> </a:t>
            </a:r>
          </a:p>
          <a:p>
            <a:endParaRPr lang="el-GR" dirty="0"/>
          </a:p>
        </p:txBody>
      </p:sp>
    </p:spTree>
  </p:cSld>
  <p:clrMapOvr>
    <a:masterClrMapping/>
  </p:clrMapOvr>
  <p:transition advClick="0" advTm="6000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0" end="0"/>
                                            </p:txEl>
                                          </p:spTgt>
                                        </p:tgtEl>
                                      </p:cBhvr>
                                    </p:animEffect>
                                  </p:childTnLst>
                                </p:cTn>
                              </p:par>
                              <p:par>
                                <p:cTn id="16" presetID="55"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9"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0" dur="1000"/>
                                        <p:tgtEl>
                                          <p:spTgt spid="3">
                                            <p:txEl>
                                              <p:pRg st="1" end="1"/>
                                            </p:txEl>
                                          </p:spTgt>
                                        </p:tgtEl>
                                      </p:cBhvr>
                                    </p:animEffect>
                                  </p:childTnLst>
                                </p:cTn>
                              </p:par>
                            </p:childTnLst>
                          </p:cTn>
                        </p:par>
                        <p:par>
                          <p:cTn id="21" fill="hold">
                            <p:stCondLst>
                              <p:cond delay="2000"/>
                            </p:stCondLst>
                            <p:childTnLst>
                              <p:par>
                                <p:cTn id="22" presetID="55" presetClass="entr" presetSubtype="0" fill="hold"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5"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6" dur="1000"/>
                                        <p:tgtEl>
                                          <p:spTgt spid="3">
                                            <p:txEl>
                                              <p:pRg st="3" end="3"/>
                                            </p:txEl>
                                          </p:spTgt>
                                        </p:tgtEl>
                                      </p:cBhvr>
                                    </p:animEffect>
                                  </p:childTnLst>
                                </p:cTn>
                              </p:par>
                              <p:par>
                                <p:cTn id="27" presetID="55"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0"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1" dur="1000"/>
                                        <p:tgtEl>
                                          <p:spTgt spid="3">
                                            <p:txEl>
                                              <p:pRg st="4" end="4"/>
                                            </p:txEl>
                                          </p:spTgt>
                                        </p:tgtEl>
                                      </p:cBhvr>
                                    </p:animEffect>
                                  </p:childTnLst>
                                </p:cTn>
                              </p:par>
                              <p:par>
                                <p:cTn id="32" presetID="55" presetClass="entr" presetSubtype="0"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 calcmode="lin" valueType="num">
                                      <p:cBhvr>
                                        <p:cTn id="34"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35"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36" dur="1000"/>
                                        <p:tgtEl>
                                          <p:spTgt spid="3">
                                            <p:txEl>
                                              <p:pRg st="6" end="6"/>
                                            </p:txEl>
                                          </p:spTgt>
                                        </p:tgtEl>
                                      </p:cBhvr>
                                    </p:animEffect>
                                  </p:childTnLst>
                                </p:cTn>
                              </p:par>
                              <p:par>
                                <p:cTn id="37" presetID="55" presetClass="entr" presetSubtype="0"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p:cTn id="39"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40"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41" dur="1000"/>
                                        <p:tgtEl>
                                          <p:spTgt spid="3">
                                            <p:txEl>
                                              <p:pRg st="7" end="7"/>
                                            </p:txEl>
                                          </p:spTgt>
                                        </p:tgtEl>
                                      </p:cBhvr>
                                    </p:animEffect>
                                  </p:childTnLst>
                                </p:cTn>
                              </p:par>
                            </p:childTnLst>
                          </p:cTn>
                        </p:par>
                        <p:par>
                          <p:cTn id="42" fill="hold">
                            <p:stCondLst>
                              <p:cond delay="3000"/>
                            </p:stCondLst>
                            <p:childTnLst>
                              <p:par>
                                <p:cTn id="43" presetID="55" presetClass="entr" presetSubtype="0" fill="hold" nodeType="after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 calcmode="lin" valueType="num">
                                      <p:cBhvr>
                                        <p:cTn id="45" dur="10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46" dur="10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47" dur="1000"/>
                                        <p:tgtEl>
                                          <p:spTgt spid="3">
                                            <p:txEl>
                                              <p:pRg st="9" end="9"/>
                                            </p:txEl>
                                          </p:spTgt>
                                        </p:tgtEl>
                                      </p:cBhvr>
                                    </p:animEffect>
                                  </p:childTnLst>
                                </p:cTn>
                              </p:par>
                              <p:par>
                                <p:cTn id="48" presetID="55" presetClass="entr" presetSubtype="0" fill="hold" nodeType="withEffect">
                                  <p:stCondLst>
                                    <p:cond delay="0"/>
                                  </p:stCondLst>
                                  <p:childTnLst>
                                    <p:set>
                                      <p:cBhvr>
                                        <p:cTn id="49" dur="1" fill="hold">
                                          <p:stCondLst>
                                            <p:cond delay="0"/>
                                          </p:stCondLst>
                                        </p:cTn>
                                        <p:tgtEl>
                                          <p:spTgt spid="3">
                                            <p:txEl>
                                              <p:pRg st="10" end="10"/>
                                            </p:txEl>
                                          </p:spTgt>
                                        </p:tgtEl>
                                        <p:attrNameLst>
                                          <p:attrName>style.visibility</p:attrName>
                                        </p:attrNameLst>
                                      </p:cBhvr>
                                      <p:to>
                                        <p:strVal val="visible"/>
                                      </p:to>
                                    </p:set>
                                    <p:anim calcmode="lin" valueType="num">
                                      <p:cBhvr>
                                        <p:cTn id="50" dur="10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51" dur="10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52"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6666FF"/>
            </a:gs>
            <a:gs pos="53000">
              <a:srgbClr val="D4DEFF"/>
            </a:gs>
            <a:gs pos="83000">
              <a:srgbClr val="D4DEFF"/>
            </a:gs>
            <a:gs pos="100000">
              <a:srgbClr val="96AB94"/>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b="1" dirty="0" smtClean="0"/>
              <a:t>Βιβλιογραφία/</a:t>
            </a:r>
            <a:r>
              <a:rPr lang="el-GR" sz="4000" b="1" dirty="0" err="1" smtClean="0"/>
              <a:t>Δικτυογραφία</a:t>
            </a:r>
            <a:endParaRPr lang="el-GR" sz="4000" b="1" dirty="0"/>
          </a:p>
        </p:txBody>
      </p:sp>
      <p:sp>
        <p:nvSpPr>
          <p:cNvPr id="3" name="2 - Θέση περιεχομένου"/>
          <p:cNvSpPr>
            <a:spLocks noGrp="1"/>
          </p:cNvSpPr>
          <p:nvPr>
            <p:ph idx="1"/>
          </p:nvPr>
        </p:nvSpPr>
        <p:spPr>
          <a:xfrm>
            <a:off x="457200" y="1600200"/>
            <a:ext cx="8229600" cy="4900634"/>
          </a:xfrm>
        </p:spPr>
        <p:txBody>
          <a:bodyPr>
            <a:normAutofit fontScale="77500" lnSpcReduction="20000"/>
          </a:bodyPr>
          <a:lstStyle/>
          <a:p>
            <a:r>
              <a:rPr lang="en-US" dirty="0" smtClean="0"/>
              <a:t>dimotikonline.blogspot.com</a:t>
            </a:r>
            <a:endParaRPr lang="el-GR" dirty="0" smtClean="0"/>
          </a:p>
          <a:p>
            <a:r>
              <a:rPr lang="en-US" dirty="0" smtClean="0"/>
              <a:t> kids-on-the-blog.blogspot.com</a:t>
            </a:r>
            <a:endParaRPr lang="el-GR" dirty="0" smtClean="0"/>
          </a:p>
          <a:p>
            <a:r>
              <a:rPr lang="en-US" dirty="0" smtClean="0"/>
              <a:t>http://www.xn--mxadgaohu3b7d.com/</a:t>
            </a:r>
            <a:endParaRPr lang="el-GR" dirty="0" smtClean="0"/>
          </a:p>
          <a:p>
            <a:r>
              <a:rPr lang="en-US" dirty="0" smtClean="0"/>
              <a:t>http://el.wikipedia.org/wiki</a:t>
            </a:r>
            <a:endParaRPr lang="el-GR" dirty="0" smtClean="0"/>
          </a:p>
          <a:p>
            <a:r>
              <a:rPr lang="en-US" dirty="0" smtClean="0"/>
              <a:t>http://users.sch.gr/angnikolou/tech_v/</a:t>
            </a:r>
            <a:endParaRPr lang="el-GR" dirty="0" smtClean="0"/>
          </a:p>
          <a:p>
            <a:r>
              <a:rPr lang="en-US" dirty="0" smtClean="0"/>
              <a:t>http://coolweb.gr</a:t>
            </a:r>
            <a:endParaRPr lang="el-GR" dirty="0" smtClean="0"/>
          </a:p>
          <a:p>
            <a:r>
              <a:rPr lang="en-US" dirty="0" smtClean="0"/>
              <a:t>http://www.kathimerini.gr/</a:t>
            </a:r>
          </a:p>
          <a:p>
            <a:r>
              <a:rPr lang="el-GR" dirty="0" smtClean="0"/>
              <a:t>Το Βιβλίο Του Μικρού Πράσινου Καταναλωτή</a:t>
            </a:r>
            <a:r>
              <a:rPr lang="en-US" dirty="0" smtClean="0"/>
              <a:t>,</a:t>
            </a:r>
          </a:p>
          <a:p>
            <a:pPr>
              <a:buNone/>
            </a:pPr>
            <a:r>
              <a:rPr lang="en-US" dirty="0" smtClean="0"/>
              <a:t>	</a:t>
            </a:r>
            <a:r>
              <a:rPr lang="en-US" dirty="0" err="1" smtClean="0"/>
              <a:t>J.Elkington</a:t>
            </a:r>
            <a:r>
              <a:rPr lang="en-US" dirty="0" smtClean="0"/>
              <a:t>, </a:t>
            </a:r>
            <a:r>
              <a:rPr lang="en-US" dirty="0" err="1" smtClean="0"/>
              <a:t>J.Hailes</a:t>
            </a:r>
            <a:r>
              <a:rPr lang="en-US" dirty="0" smtClean="0"/>
              <a:t> &amp; </a:t>
            </a:r>
            <a:r>
              <a:rPr lang="en-US" dirty="0" err="1" smtClean="0"/>
              <a:t>D.Hill</a:t>
            </a:r>
            <a:r>
              <a:rPr lang="en-US" dirty="0" smtClean="0"/>
              <a:t>,</a:t>
            </a:r>
            <a:r>
              <a:rPr lang="el-GR" dirty="0" smtClean="0"/>
              <a:t>1992,</a:t>
            </a:r>
            <a:r>
              <a:rPr lang="en-US" dirty="0" smtClean="0"/>
              <a:t> </a:t>
            </a:r>
            <a:r>
              <a:rPr lang="el-GR" dirty="0" err="1" smtClean="0"/>
              <a:t>εκδ</a:t>
            </a:r>
            <a:r>
              <a:rPr lang="el-GR" dirty="0" smtClean="0"/>
              <a:t>. Σέλας</a:t>
            </a:r>
          </a:p>
          <a:p>
            <a:r>
              <a:rPr lang="el-GR" dirty="0" smtClean="0"/>
              <a:t>Ευχαριστούμε το Δήμο Αμοργού για τα στοιχεία που μας παραχώρησε</a:t>
            </a:r>
            <a:endParaRPr lang="en-US" dirty="0" smtClean="0"/>
          </a:p>
          <a:p>
            <a:r>
              <a:rPr lang="el-GR" dirty="0" smtClean="0"/>
              <a:t>Για την μουσική επένδυση χρησιμοποιήσαμε το οργανικό κομμάτι του Σταμάτη Σπανουδάκη, Δρόμος της Άνοιξης</a:t>
            </a:r>
            <a:endParaRPr lang="el-GR" dirty="0"/>
          </a:p>
        </p:txBody>
      </p:sp>
    </p:spTree>
  </p:cSld>
  <p:clrMapOvr>
    <a:masterClrMapping/>
  </p:clrMapOvr>
  <p:transition advClick="0" advTm="1500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0" end="0"/>
                                            </p:txEl>
                                          </p:spTgt>
                                        </p:tgtEl>
                                      </p:cBhvr>
                                    </p:animEffect>
                                  </p:childTnLst>
                                </p:cTn>
                              </p:par>
                              <p:par>
                                <p:cTn id="16" presetID="55"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9"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0" dur="1000"/>
                                        <p:tgtEl>
                                          <p:spTgt spid="3">
                                            <p:txEl>
                                              <p:pRg st="1" end="1"/>
                                            </p:txEl>
                                          </p:spTgt>
                                        </p:tgtEl>
                                      </p:cBhvr>
                                    </p:animEffect>
                                  </p:childTnLst>
                                </p:cTn>
                              </p:par>
                              <p:par>
                                <p:cTn id="21" presetID="55"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4"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5" dur="1000"/>
                                        <p:tgtEl>
                                          <p:spTgt spid="3">
                                            <p:txEl>
                                              <p:pRg st="2" end="2"/>
                                            </p:txEl>
                                          </p:spTgt>
                                        </p:tgtEl>
                                      </p:cBhvr>
                                    </p:animEffect>
                                  </p:childTnLst>
                                </p:cTn>
                              </p:par>
                              <p:par>
                                <p:cTn id="26" presetID="55" presetClass="entr" presetSubtype="0"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par>
                                <p:cTn id="31" presetID="55" presetClass="entr" presetSubtype="0"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4"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5" dur="1000"/>
                                        <p:tgtEl>
                                          <p:spTgt spid="3">
                                            <p:txEl>
                                              <p:pRg st="4" end="4"/>
                                            </p:txEl>
                                          </p:spTgt>
                                        </p:tgtEl>
                                      </p:cBhvr>
                                    </p:animEffect>
                                  </p:childTnLst>
                                </p:cTn>
                              </p:par>
                              <p:par>
                                <p:cTn id="36" presetID="55" presetClass="entr" presetSubtype="0" fill="hold"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p:cTn id="38"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39"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0" dur="1000"/>
                                        <p:tgtEl>
                                          <p:spTgt spid="3">
                                            <p:txEl>
                                              <p:pRg st="5" end="5"/>
                                            </p:txEl>
                                          </p:spTgt>
                                        </p:tgtEl>
                                      </p:cBhvr>
                                    </p:animEffect>
                                  </p:childTnLst>
                                </p:cTn>
                              </p:par>
                              <p:par>
                                <p:cTn id="41" presetID="55" presetClass="entr" presetSubtype="0" fill="hold"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44"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45" dur="1000"/>
                                        <p:tgtEl>
                                          <p:spTgt spid="3">
                                            <p:txEl>
                                              <p:pRg st="6" end="6"/>
                                            </p:txEl>
                                          </p:spTgt>
                                        </p:tgtEl>
                                      </p:cBhvr>
                                    </p:animEffect>
                                  </p:childTnLst>
                                </p:cTn>
                              </p:par>
                              <p:par>
                                <p:cTn id="46" presetID="55" presetClass="entr" presetSubtype="0" fill="hold"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 calcmode="lin" valueType="num">
                                      <p:cBhvr>
                                        <p:cTn id="48"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49"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50" dur="1000"/>
                                        <p:tgtEl>
                                          <p:spTgt spid="3">
                                            <p:txEl>
                                              <p:pRg st="7" end="7"/>
                                            </p:txEl>
                                          </p:spTgt>
                                        </p:tgtEl>
                                      </p:cBhvr>
                                    </p:animEffect>
                                  </p:childTnLst>
                                </p:cTn>
                              </p:par>
                              <p:par>
                                <p:cTn id="51" presetID="55" presetClass="entr" presetSubtype="0" fill="hold"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 calcmode="lin" valueType="num">
                                      <p:cBhvr>
                                        <p:cTn id="53" dur="10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54" dur="10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55" dur="1000"/>
                                        <p:tgtEl>
                                          <p:spTgt spid="3">
                                            <p:txEl>
                                              <p:pRg st="8" end="8"/>
                                            </p:txEl>
                                          </p:spTgt>
                                        </p:tgtEl>
                                      </p:cBhvr>
                                    </p:animEffect>
                                  </p:childTnLst>
                                </p:cTn>
                              </p:par>
                              <p:par>
                                <p:cTn id="56" presetID="55" presetClass="entr" presetSubtype="0" fill="hold" nodeType="with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 calcmode="lin" valueType="num">
                                      <p:cBhvr>
                                        <p:cTn id="58" dur="10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59" dur="10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60" dur="1000"/>
                                        <p:tgtEl>
                                          <p:spTgt spid="3">
                                            <p:txEl>
                                              <p:pRg st="9" end="9"/>
                                            </p:txEl>
                                          </p:spTgt>
                                        </p:tgtEl>
                                      </p:cBhvr>
                                    </p:animEffect>
                                  </p:childTnLst>
                                </p:cTn>
                              </p:par>
                              <p:par>
                                <p:cTn id="61" presetID="55" presetClass="entr" presetSubtype="0" fill="hold" nodeType="with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 calcmode="lin" valueType="num">
                                      <p:cBhvr>
                                        <p:cTn id="63" dur="10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64" dur="10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65"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75000"/>
              </a:schemeClr>
            </a:gs>
            <a:gs pos="50000">
              <a:schemeClr val="accent1">
                <a:tint val="44500"/>
                <a:satMod val="160000"/>
              </a:schemeClr>
            </a:gs>
            <a:gs pos="100000">
              <a:schemeClr val="accent1">
                <a:tint val="23500"/>
                <a:satMod val="160000"/>
              </a:schemeClr>
            </a:gs>
          </a:gsLst>
          <a:lin ang="16200000" scaled="1"/>
        </a:gradFill>
        <a:effectLst/>
      </p:bgPr>
    </p:bg>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00034" y="714356"/>
            <a:ext cx="8229600" cy="5840435"/>
          </a:xfrm>
        </p:spPr>
        <p:txBody>
          <a:bodyPr/>
          <a:lstStyle/>
          <a:p>
            <a:pPr algn="ctr">
              <a:buNone/>
            </a:pPr>
            <a:r>
              <a:rPr lang="el-GR" b="1" dirty="0" smtClean="0"/>
              <a:t>Ερευνητικά ερωτήματα</a:t>
            </a:r>
            <a:endParaRPr lang="el-GR" dirty="0"/>
          </a:p>
          <a:p>
            <a:pPr lvl="0"/>
            <a:r>
              <a:rPr lang="el-GR" dirty="0"/>
              <a:t>Είναι δυνατό η χρήση ΑΠΕ να βοηθήσει ώστε το κόστος του νερού να είναι μικρότερο προς όφελος των καταναλωτών;</a:t>
            </a:r>
          </a:p>
          <a:p>
            <a:pPr lvl="0"/>
            <a:r>
              <a:rPr lang="el-GR" dirty="0"/>
              <a:t>Ποιες είναι οι κατάλληλες ΑΠΕ για το περιβάλλον της Αμοργού;</a:t>
            </a:r>
          </a:p>
          <a:p>
            <a:pPr lvl="0"/>
            <a:r>
              <a:rPr lang="el-GR" dirty="0"/>
              <a:t>Με ποιους άλλους τρόπους μπορούν οι ΑΠΕ να προσφέρουν λύσεις σε προβλήματα της Αμοργού;</a:t>
            </a:r>
          </a:p>
          <a:p>
            <a:pPr>
              <a:buNone/>
            </a:pPr>
            <a:endParaRPr lang="el-GR"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92D050"/>
            </a:gs>
            <a:gs pos="50000">
              <a:schemeClr val="accent1">
                <a:tint val="44500"/>
                <a:satMod val="160000"/>
              </a:schemeClr>
            </a:gs>
            <a:gs pos="100000">
              <a:schemeClr val="accent1">
                <a:tint val="23500"/>
                <a:satMod val="160000"/>
              </a:schemeClr>
            </a:gs>
          </a:gsLst>
          <a:lin ang="16200000" scaled="1"/>
          <a:tileRect/>
        </a:gradFill>
        <a:effectLst/>
      </p:bgPr>
    </p:bg>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857232"/>
            <a:ext cx="8229600" cy="5429288"/>
          </a:xfrm>
        </p:spPr>
        <p:txBody>
          <a:bodyPr>
            <a:normAutofit fontScale="92500"/>
          </a:bodyPr>
          <a:lstStyle/>
          <a:p>
            <a:pPr algn="ctr">
              <a:buNone/>
            </a:pPr>
            <a:r>
              <a:rPr lang="el-GR" b="1" dirty="0"/>
              <a:t>Μεθοδολογία</a:t>
            </a:r>
            <a:endParaRPr lang="el-GR" dirty="0"/>
          </a:p>
          <a:p>
            <a:pPr lvl="0"/>
            <a:r>
              <a:rPr lang="el-GR" dirty="0"/>
              <a:t>Αναζήτηση θέματος μέσω καταιγισμού ιδεών.</a:t>
            </a:r>
          </a:p>
          <a:p>
            <a:pPr lvl="0"/>
            <a:r>
              <a:rPr lang="el-GR" dirty="0" smtClean="0"/>
              <a:t>Επιλογή </a:t>
            </a:r>
            <a:r>
              <a:rPr lang="el-GR" dirty="0"/>
              <a:t>με δημοκρατικά μέσα </a:t>
            </a:r>
            <a:r>
              <a:rPr lang="el-GR" dirty="0" smtClean="0"/>
              <a:t>του θέματος.</a:t>
            </a:r>
            <a:endParaRPr lang="el-GR" dirty="0"/>
          </a:p>
          <a:p>
            <a:pPr lvl="0"/>
            <a:r>
              <a:rPr lang="el-GR" dirty="0"/>
              <a:t>Δημιουργία ομάδων και ανάθεση υποθεμάτων.</a:t>
            </a:r>
          </a:p>
          <a:p>
            <a:pPr lvl="0"/>
            <a:r>
              <a:rPr lang="el-GR" dirty="0"/>
              <a:t>Αναζήτηση </a:t>
            </a:r>
            <a:r>
              <a:rPr lang="el-GR" dirty="0" smtClean="0"/>
              <a:t>πληροφοριών</a:t>
            </a:r>
            <a:r>
              <a:rPr lang="en-US" dirty="0" smtClean="0"/>
              <a:t>.</a:t>
            </a:r>
            <a:endParaRPr lang="el-GR" dirty="0"/>
          </a:p>
          <a:p>
            <a:pPr lvl="0"/>
            <a:r>
              <a:rPr lang="el-GR" dirty="0"/>
              <a:t>Επεξεργασία πληροφοριών (</a:t>
            </a:r>
            <a:r>
              <a:rPr lang="en-US" dirty="0"/>
              <a:t>Word</a:t>
            </a:r>
            <a:r>
              <a:rPr lang="el-GR" dirty="0"/>
              <a:t>, </a:t>
            </a:r>
            <a:r>
              <a:rPr lang="en-US" dirty="0"/>
              <a:t>Power Point</a:t>
            </a:r>
            <a:r>
              <a:rPr lang="el-GR" dirty="0" smtClean="0"/>
              <a:t>).</a:t>
            </a:r>
            <a:endParaRPr lang="el-GR" dirty="0"/>
          </a:p>
          <a:p>
            <a:pPr lvl="0"/>
            <a:r>
              <a:rPr lang="el-GR" dirty="0"/>
              <a:t>Ερευνητικά ερωτήματα/ σύνθεση </a:t>
            </a:r>
            <a:r>
              <a:rPr lang="el-GR" dirty="0" smtClean="0"/>
              <a:t>ερωτηματολογίου</a:t>
            </a:r>
            <a:r>
              <a:rPr lang="en-US" dirty="0" smtClean="0"/>
              <a:t>.</a:t>
            </a:r>
            <a:endParaRPr lang="el-GR" dirty="0"/>
          </a:p>
          <a:p>
            <a:pPr lvl="0"/>
            <a:r>
              <a:rPr lang="el-GR" dirty="0"/>
              <a:t> Παρουσίαση </a:t>
            </a:r>
            <a:r>
              <a:rPr lang="el-GR" dirty="0" smtClean="0"/>
              <a:t>εργασίας</a:t>
            </a:r>
            <a:r>
              <a:rPr lang="en-US" dirty="0" smtClean="0"/>
              <a:t>.</a:t>
            </a:r>
            <a:endParaRPr lang="el-GR" dirty="0"/>
          </a:p>
          <a:p>
            <a:pPr>
              <a:buNone/>
            </a:pPr>
            <a:r>
              <a:rPr lang="el-GR" b="1" dirty="0"/>
              <a:t> </a:t>
            </a:r>
            <a:endParaRPr lang="el-GR" dirty="0"/>
          </a:p>
          <a:p>
            <a:pPr>
              <a:buNone/>
            </a:pPr>
            <a:endParaRPr lang="el-GR"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8" fill="hold"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8" fill="hold" nodeType="after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additive="base">
                                        <p:cTn id="42"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FFFF00"/>
            </a:gs>
            <a:gs pos="50000">
              <a:schemeClr val="accent1">
                <a:tint val="44500"/>
                <a:satMod val="160000"/>
              </a:schemeClr>
            </a:gs>
            <a:gs pos="100000">
              <a:schemeClr val="accent1">
                <a:tint val="23500"/>
                <a:satMod val="160000"/>
              </a:schemeClr>
            </a:gs>
          </a:gsLst>
          <a:lin ang="16200000" scaled="1"/>
        </a:gradFill>
        <a:effectLst/>
      </p:bgPr>
    </p:bg>
    <p:spTree>
      <p:nvGrpSpPr>
        <p:cNvPr id="1" name=""/>
        <p:cNvGrpSpPr/>
        <p:nvPr/>
      </p:nvGrpSpPr>
      <p:grpSpPr>
        <a:xfrm>
          <a:off x="0" y="0"/>
          <a:ext cx="0" cy="0"/>
          <a:chOff x="0" y="0"/>
          <a:chExt cx="0" cy="0"/>
        </a:xfrm>
      </p:grpSpPr>
      <p:sp>
        <p:nvSpPr>
          <p:cNvPr id="7" name="6 - Τίτλος"/>
          <p:cNvSpPr>
            <a:spLocks noGrp="1"/>
          </p:cNvSpPr>
          <p:nvPr>
            <p:ph type="ctrTitle"/>
          </p:nvPr>
        </p:nvSpPr>
        <p:spPr>
          <a:xfrm>
            <a:off x="571472" y="285729"/>
            <a:ext cx="7772400" cy="857256"/>
          </a:xfrm>
        </p:spPr>
        <p:txBody>
          <a:bodyPr>
            <a:normAutofit/>
          </a:bodyPr>
          <a:lstStyle/>
          <a:p>
            <a:r>
              <a:rPr lang="el-GR" b="1" dirty="0" smtClean="0"/>
              <a:t>Περιεχόμενα</a:t>
            </a:r>
            <a:endParaRPr lang="el-GR" b="1" dirty="0"/>
          </a:p>
        </p:txBody>
      </p:sp>
      <p:sp>
        <p:nvSpPr>
          <p:cNvPr id="8" name="7 - Υπότιτλος"/>
          <p:cNvSpPr>
            <a:spLocks noGrp="1"/>
          </p:cNvSpPr>
          <p:nvPr>
            <p:ph type="subTitle" idx="1"/>
          </p:nvPr>
        </p:nvSpPr>
        <p:spPr>
          <a:xfrm>
            <a:off x="357158" y="1142984"/>
            <a:ext cx="8358246" cy="5429288"/>
          </a:xfrm>
        </p:spPr>
        <p:txBody>
          <a:bodyPr>
            <a:normAutofit fontScale="85000" lnSpcReduction="20000"/>
          </a:bodyPr>
          <a:lstStyle/>
          <a:p>
            <a:pPr algn="l"/>
            <a:r>
              <a:rPr lang="el-GR" b="1" dirty="0" smtClean="0">
                <a:solidFill>
                  <a:schemeClr val="tx1"/>
                </a:solidFill>
              </a:rPr>
              <a:t>Μέρος 1</a:t>
            </a:r>
            <a:r>
              <a:rPr lang="el-GR" b="1" baseline="30000" dirty="0" smtClean="0">
                <a:solidFill>
                  <a:schemeClr val="tx1"/>
                </a:solidFill>
              </a:rPr>
              <a:t>ο</a:t>
            </a:r>
            <a:r>
              <a:rPr lang="el-GR" b="1" dirty="0" smtClean="0">
                <a:solidFill>
                  <a:schemeClr val="tx1"/>
                </a:solidFill>
              </a:rPr>
              <a:t>  </a:t>
            </a:r>
          </a:p>
          <a:p>
            <a:pPr algn="l"/>
            <a:r>
              <a:rPr lang="el-GR" sz="2400" dirty="0" smtClean="0">
                <a:solidFill>
                  <a:schemeClr val="tx1"/>
                </a:solidFill>
              </a:rPr>
              <a:t>Ανανεώσιμες Πηγές Ενέργειας (Ορισμός, Πλεονεκτήματα, Μειονεκτήματα)</a:t>
            </a:r>
            <a:r>
              <a:rPr lang="en-US" sz="2400" dirty="0" smtClean="0">
                <a:solidFill>
                  <a:schemeClr val="tx1"/>
                </a:solidFill>
              </a:rPr>
              <a:t>.</a:t>
            </a:r>
            <a:endParaRPr lang="el-GR" sz="2400" dirty="0" smtClean="0">
              <a:solidFill>
                <a:schemeClr val="tx1"/>
              </a:solidFill>
            </a:endParaRPr>
          </a:p>
          <a:p>
            <a:pPr algn="l"/>
            <a:r>
              <a:rPr lang="el-GR" sz="2400" dirty="0" smtClean="0">
                <a:solidFill>
                  <a:schemeClr val="tx1"/>
                </a:solidFill>
              </a:rPr>
              <a:t>Αιολική Ενέργεια (Ορισμός, Τύποι ανεμογεννητριών,  </a:t>
            </a:r>
          </a:p>
          <a:p>
            <a:pPr algn="l"/>
            <a:r>
              <a:rPr lang="el-GR" sz="2400" dirty="0" smtClean="0">
                <a:solidFill>
                  <a:schemeClr val="tx1"/>
                </a:solidFill>
              </a:rPr>
              <a:t>Πλεονεκτήματα, Μειονεκτήματα)</a:t>
            </a:r>
            <a:r>
              <a:rPr lang="en-US" sz="2400" dirty="0" smtClean="0">
                <a:solidFill>
                  <a:schemeClr val="tx1"/>
                </a:solidFill>
              </a:rPr>
              <a:t>.</a:t>
            </a:r>
            <a:r>
              <a:rPr lang="el-GR" sz="2400" dirty="0" smtClean="0">
                <a:solidFill>
                  <a:schemeClr val="tx1"/>
                </a:solidFill>
              </a:rPr>
              <a:t> </a:t>
            </a:r>
            <a:endParaRPr lang="en-US" sz="2400" dirty="0" smtClean="0">
              <a:solidFill>
                <a:schemeClr val="tx1"/>
              </a:solidFill>
            </a:endParaRPr>
          </a:p>
          <a:p>
            <a:pPr algn="l"/>
            <a:r>
              <a:rPr lang="el-GR" sz="2400" dirty="0" smtClean="0">
                <a:solidFill>
                  <a:schemeClr val="tx1"/>
                </a:solidFill>
              </a:rPr>
              <a:t>Γεωθερμία (Τύποι γεωθερμικών συλλεκτών, Πλεονεκτήματα</a:t>
            </a:r>
            <a:r>
              <a:rPr lang="en-US" sz="2400" dirty="0" smtClean="0">
                <a:solidFill>
                  <a:schemeClr val="tx1"/>
                </a:solidFill>
              </a:rPr>
              <a:t>, </a:t>
            </a:r>
            <a:r>
              <a:rPr lang="el-GR" sz="2400" dirty="0" smtClean="0">
                <a:solidFill>
                  <a:schemeClr val="tx1"/>
                </a:solidFill>
              </a:rPr>
              <a:t>Μειονεκτήματα)</a:t>
            </a:r>
            <a:r>
              <a:rPr lang="en-US" sz="2400" dirty="0" smtClean="0">
                <a:solidFill>
                  <a:schemeClr val="tx1"/>
                </a:solidFill>
              </a:rPr>
              <a:t>.</a:t>
            </a:r>
            <a:endParaRPr lang="el-GR" sz="2400" dirty="0" smtClean="0">
              <a:solidFill>
                <a:schemeClr val="tx1"/>
              </a:solidFill>
            </a:endParaRPr>
          </a:p>
          <a:p>
            <a:pPr algn="l"/>
            <a:r>
              <a:rPr lang="el-GR" sz="2400" dirty="0" smtClean="0">
                <a:solidFill>
                  <a:schemeClr val="tx1"/>
                </a:solidFill>
              </a:rPr>
              <a:t>Ηλιακή Ενέργεια (</a:t>
            </a:r>
            <a:r>
              <a:rPr lang="el-GR" sz="2400" dirty="0" err="1" smtClean="0">
                <a:solidFill>
                  <a:schemeClr val="tx1"/>
                </a:solidFill>
              </a:rPr>
              <a:t>Φωτοβολταϊκά</a:t>
            </a:r>
            <a:r>
              <a:rPr lang="el-GR" sz="2400" dirty="0" smtClean="0">
                <a:solidFill>
                  <a:schemeClr val="tx1"/>
                </a:solidFill>
              </a:rPr>
              <a:t>)</a:t>
            </a:r>
            <a:r>
              <a:rPr lang="en-US" sz="2400" dirty="0" smtClean="0">
                <a:solidFill>
                  <a:schemeClr val="tx1"/>
                </a:solidFill>
              </a:rPr>
              <a:t>.</a:t>
            </a:r>
            <a:endParaRPr lang="el-GR" sz="2400" dirty="0" smtClean="0">
              <a:solidFill>
                <a:schemeClr val="tx1"/>
              </a:solidFill>
            </a:endParaRPr>
          </a:p>
          <a:p>
            <a:pPr algn="l"/>
            <a:endParaRPr lang="el-GR" sz="2200" dirty="0" smtClean="0">
              <a:solidFill>
                <a:schemeClr val="tx1"/>
              </a:solidFill>
            </a:endParaRPr>
          </a:p>
          <a:p>
            <a:pPr algn="l"/>
            <a:r>
              <a:rPr lang="el-GR" b="1" dirty="0" smtClean="0">
                <a:solidFill>
                  <a:schemeClr val="tx1"/>
                </a:solidFill>
              </a:rPr>
              <a:t>Μέρος 2</a:t>
            </a:r>
            <a:r>
              <a:rPr lang="el-GR" b="1" baseline="30000" dirty="0" smtClean="0">
                <a:solidFill>
                  <a:schemeClr val="tx1"/>
                </a:solidFill>
              </a:rPr>
              <a:t>ο</a:t>
            </a:r>
            <a:endParaRPr lang="en-US" b="1" baseline="30000" dirty="0" smtClean="0">
              <a:solidFill>
                <a:schemeClr val="tx1"/>
              </a:solidFill>
            </a:endParaRPr>
          </a:p>
          <a:p>
            <a:pPr algn="l"/>
            <a:r>
              <a:rPr lang="el-GR" sz="2400" dirty="0" smtClean="0">
                <a:solidFill>
                  <a:schemeClr val="tx1"/>
                </a:solidFill>
              </a:rPr>
              <a:t>Αφαλάτωση (σύγχρονες εγκαταστάσεις, εφαρμογή στην Ελλάδα, μέθοδος, παραδείγματα εφαρμογών, πλεονεκτήματα, μειονεκτήματα)</a:t>
            </a:r>
            <a:r>
              <a:rPr lang="en-US" sz="2400" dirty="0" smtClean="0">
                <a:solidFill>
                  <a:schemeClr val="tx1"/>
                </a:solidFill>
              </a:rPr>
              <a:t>.</a:t>
            </a:r>
            <a:endParaRPr lang="el-GR" sz="2400" dirty="0" smtClean="0">
              <a:solidFill>
                <a:schemeClr val="tx1"/>
              </a:solidFill>
            </a:endParaRPr>
          </a:p>
          <a:p>
            <a:pPr algn="l"/>
            <a:endParaRPr lang="el-GR" dirty="0" smtClean="0">
              <a:solidFill>
                <a:schemeClr val="tx1"/>
              </a:solidFill>
            </a:endParaRPr>
          </a:p>
          <a:p>
            <a:pPr algn="l"/>
            <a:r>
              <a:rPr lang="el-GR" b="1" dirty="0" smtClean="0">
                <a:solidFill>
                  <a:schemeClr val="tx1"/>
                </a:solidFill>
              </a:rPr>
              <a:t>Μέρος 3</a:t>
            </a:r>
            <a:r>
              <a:rPr lang="el-GR" b="1" baseline="30000" dirty="0" smtClean="0">
                <a:solidFill>
                  <a:schemeClr val="tx1"/>
                </a:solidFill>
              </a:rPr>
              <a:t>ο</a:t>
            </a:r>
            <a:r>
              <a:rPr lang="el-GR" b="1" dirty="0" smtClean="0">
                <a:solidFill>
                  <a:schemeClr val="tx1"/>
                </a:solidFill>
              </a:rPr>
              <a:t> </a:t>
            </a:r>
          </a:p>
          <a:p>
            <a:pPr algn="l"/>
            <a:r>
              <a:rPr lang="el-GR" sz="2400" dirty="0" smtClean="0">
                <a:solidFill>
                  <a:schemeClr val="tx1"/>
                </a:solidFill>
              </a:rPr>
              <a:t>Ερωτηματολόγιο</a:t>
            </a:r>
            <a:r>
              <a:rPr lang="en-US" sz="2400" dirty="0" smtClean="0">
                <a:solidFill>
                  <a:schemeClr val="tx1"/>
                </a:solidFill>
              </a:rPr>
              <a:t>.</a:t>
            </a:r>
            <a:endParaRPr lang="el-GR" sz="2400" dirty="0" smtClean="0">
              <a:solidFill>
                <a:schemeClr val="tx1"/>
              </a:solidFill>
            </a:endParaRPr>
          </a:p>
          <a:p>
            <a:pPr algn="l"/>
            <a:r>
              <a:rPr lang="el-GR" sz="2400" dirty="0" smtClean="0">
                <a:solidFill>
                  <a:schemeClr val="tx1"/>
                </a:solidFill>
              </a:rPr>
              <a:t>Η δική μας πρόταση</a:t>
            </a:r>
            <a:r>
              <a:rPr lang="en-US" sz="2400" dirty="0" smtClean="0">
                <a:solidFill>
                  <a:schemeClr val="tx1"/>
                </a:solidFill>
              </a:rPr>
              <a:t>.</a:t>
            </a:r>
            <a:endParaRPr lang="el-GR" sz="2400" dirty="0" smtClean="0">
              <a:solidFill>
                <a:schemeClr val="tx1"/>
              </a:solidFill>
            </a:endParaRPr>
          </a:p>
          <a:p>
            <a:pPr algn="l"/>
            <a:r>
              <a:rPr lang="el-GR" sz="2400" dirty="0" smtClean="0">
                <a:solidFill>
                  <a:schemeClr val="tx1"/>
                </a:solidFill>
              </a:rPr>
              <a:t>Ανανεώσιμες μαντινάδες</a:t>
            </a:r>
            <a:r>
              <a:rPr lang="en-US" sz="2400" dirty="0" smtClean="0">
                <a:solidFill>
                  <a:schemeClr val="tx1"/>
                </a:solidFill>
              </a:rPr>
              <a:t>.</a:t>
            </a:r>
            <a:endParaRPr lang="el-GR" sz="2400" dirty="0" smtClean="0">
              <a:solidFill>
                <a:schemeClr val="tx1"/>
              </a:solidFill>
            </a:endParaRPr>
          </a:p>
          <a:p>
            <a:pPr algn="l"/>
            <a:r>
              <a:rPr lang="el-GR" sz="2400" dirty="0" smtClean="0">
                <a:solidFill>
                  <a:schemeClr val="tx1"/>
                </a:solidFill>
              </a:rPr>
              <a:t>Βιβλιογραφία/</a:t>
            </a:r>
            <a:r>
              <a:rPr lang="el-GR" sz="2400" dirty="0" err="1" smtClean="0">
                <a:solidFill>
                  <a:schemeClr val="tx1"/>
                </a:solidFill>
              </a:rPr>
              <a:t>Δικτυογραφία</a:t>
            </a:r>
            <a:r>
              <a:rPr lang="en-US" sz="2400" dirty="0" smtClean="0">
                <a:solidFill>
                  <a:schemeClr val="tx1"/>
                </a:solidFill>
              </a:rPr>
              <a:t>.</a:t>
            </a:r>
            <a:endParaRPr lang="el-GR" sz="2400" dirty="0" smtClean="0">
              <a:solidFill>
                <a:schemeClr val="tx1"/>
              </a:solidFill>
            </a:endParaRPr>
          </a:p>
          <a:p>
            <a:endParaRPr lang="el-GR"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 calcmode="lin" valueType="num">
                                      <p:cBhvr additive="base">
                                        <p:cTn id="12" dur="5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 calcmode="lin" valueType="num">
                                      <p:cBhvr additive="base">
                                        <p:cTn id="17" dur="500" fill="hold"/>
                                        <p:tgtEl>
                                          <p:spTgt spid="8">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8">
                                            <p:txEl>
                                              <p:pRg st="1" end="1"/>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nodeType="after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 calcmode="lin" valueType="num">
                                      <p:cBhvr additive="base">
                                        <p:cTn id="22" dur="500" fill="hold"/>
                                        <p:tgtEl>
                                          <p:spTgt spid="8">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8">
                                            <p:txEl>
                                              <p:pRg st="2" end="2"/>
                                            </p:txEl>
                                          </p:spTgt>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nodeType="after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 calcmode="lin" valueType="num">
                                      <p:cBhvr additive="base">
                                        <p:cTn id="27" dur="500" fill="hold"/>
                                        <p:tgtEl>
                                          <p:spTgt spid="8">
                                            <p:txEl>
                                              <p:pRg st="3" end="3"/>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8">
                                            <p:txEl>
                                              <p:pRg st="3" end="3"/>
                                            </p:txEl>
                                          </p:spTgt>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nodeType="afterEffect">
                                  <p:stCondLst>
                                    <p:cond delay="0"/>
                                  </p:stCondLst>
                                  <p:childTnLst>
                                    <p:set>
                                      <p:cBhvr>
                                        <p:cTn id="31" dur="1" fill="hold">
                                          <p:stCondLst>
                                            <p:cond delay="0"/>
                                          </p:stCondLst>
                                        </p:cTn>
                                        <p:tgtEl>
                                          <p:spTgt spid="8">
                                            <p:txEl>
                                              <p:pRg st="4" end="4"/>
                                            </p:txEl>
                                          </p:spTgt>
                                        </p:tgtEl>
                                        <p:attrNameLst>
                                          <p:attrName>style.visibility</p:attrName>
                                        </p:attrNameLst>
                                      </p:cBhvr>
                                      <p:to>
                                        <p:strVal val="visible"/>
                                      </p:to>
                                    </p:set>
                                    <p:anim calcmode="lin" valueType="num">
                                      <p:cBhvr additive="base">
                                        <p:cTn id="32" dur="500" fill="hold"/>
                                        <p:tgtEl>
                                          <p:spTgt spid="8">
                                            <p:txEl>
                                              <p:pRg st="4" end="4"/>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8">
                                            <p:txEl>
                                              <p:pRg st="4" end="4"/>
                                            </p:txEl>
                                          </p:spTgt>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8" fill="hold" nodeType="afterEffect">
                                  <p:stCondLst>
                                    <p:cond delay="0"/>
                                  </p:stCondLst>
                                  <p:childTnLst>
                                    <p:set>
                                      <p:cBhvr>
                                        <p:cTn id="36" dur="1" fill="hold">
                                          <p:stCondLst>
                                            <p:cond delay="0"/>
                                          </p:stCondLst>
                                        </p:cTn>
                                        <p:tgtEl>
                                          <p:spTgt spid="8">
                                            <p:txEl>
                                              <p:pRg st="5" end="5"/>
                                            </p:txEl>
                                          </p:spTgt>
                                        </p:tgtEl>
                                        <p:attrNameLst>
                                          <p:attrName>style.visibility</p:attrName>
                                        </p:attrNameLst>
                                      </p:cBhvr>
                                      <p:to>
                                        <p:strVal val="visible"/>
                                      </p:to>
                                    </p:set>
                                    <p:anim calcmode="lin" valueType="num">
                                      <p:cBhvr additive="base">
                                        <p:cTn id="37" dur="500" fill="hold"/>
                                        <p:tgtEl>
                                          <p:spTgt spid="8">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8">
                                            <p:txEl>
                                              <p:pRg st="5" end="5"/>
                                            </p:txEl>
                                          </p:spTgt>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8" fill="hold" nodeType="afterEffect">
                                  <p:stCondLst>
                                    <p:cond delay="0"/>
                                  </p:stCondLst>
                                  <p:childTnLst>
                                    <p:set>
                                      <p:cBhvr>
                                        <p:cTn id="41" dur="1" fill="hold">
                                          <p:stCondLst>
                                            <p:cond delay="0"/>
                                          </p:stCondLst>
                                        </p:cTn>
                                        <p:tgtEl>
                                          <p:spTgt spid="8">
                                            <p:txEl>
                                              <p:pRg st="7" end="7"/>
                                            </p:txEl>
                                          </p:spTgt>
                                        </p:tgtEl>
                                        <p:attrNameLst>
                                          <p:attrName>style.visibility</p:attrName>
                                        </p:attrNameLst>
                                      </p:cBhvr>
                                      <p:to>
                                        <p:strVal val="visible"/>
                                      </p:to>
                                    </p:set>
                                    <p:anim calcmode="lin" valueType="num">
                                      <p:cBhvr additive="base">
                                        <p:cTn id="42" dur="500" fill="hold"/>
                                        <p:tgtEl>
                                          <p:spTgt spid="8">
                                            <p:txEl>
                                              <p:pRg st="7" end="7"/>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8">
                                            <p:txEl>
                                              <p:pRg st="7" end="7"/>
                                            </p:txEl>
                                          </p:spTgt>
                                        </p:tgtEl>
                                        <p:attrNameLst>
                                          <p:attrName>ppt_y</p:attrName>
                                        </p:attrNameLst>
                                      </p:cBhvr>
                                      <p:tavLst>
                                        <p:tav tm="0">
                                          <p:val>
                                            <p:strVal val="#ppt_y"/>
                                          </p:val>
                                        </p:tav>
                                        <p:tav tm="100000">
                                          <p:val>
                                            <p:strVal val="#ppt_y"/>
                                          </p:val>
                                        </p:tav>
                                      </p:tavLst>
                                    </p:anim>
                                  </p:childTnLst>
                                </p:cTn>
                              </p:par>
                            </p:childTnLst>
                          </p:cTn>
                        </p:par>
                        <p:par>
                          <p:cTn id="44" fill="hold">
                            <p:stCondLst>
                              <p:cond delay="4000"/>
                            </p:stCondLst>
                            <p:childTnLst>
                              <p:par>
                                <p:cTn id="45" presetID="2" presetClass="entr" presetSubtype="8" fill="hold" nodeType="afterEffect">
                                  <p:stCondLst>
                                    <p:cond delay="0"/>
                                  </p:stCondLst>
                                  <p:childTnLst>
                                    <p:set>
                                      <p:cBhvr>
                                        <p:cTn id="46" dur="1" fill="hold">
                                          <p:stCondLst>
                                            <p:cond delay="0"/>
                                          </p:stCondLst>
                                        </p:cTn>
                                        <p:tgtEl>
                                          <p:spTgt spid="8">
                                            <p:txEl>
                                              <p:pRg st="8" end="8"/>
                                            </p:txEl>
                                          </p:spTgt>
                                        </p:tgtEl>
                                        <p:attrNameLst>
                                          <p:attrName>style.visibility</p:attrName>
                                        </p:attrNameLst>
                                      </p:cBhvr>
                                      <p:to>
                                        <p:strVal val="visible"/>
                                      </p:to>
                                    </p:set>
                                    <p:anim calcmode="lin" valueType="num">
                                      <p:cBhvr additive="base">
                                        <p:cTn id="47" dur="500" fill="hold"/>
                                        <p:tgtEl>
                                          <p:spTgt spid="8">
                                            <p:txEl>
                                              <p:pRg st="8" end="8"/>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8">
                                            <p:txEl>
                                              <p:pRg st="8" end="8"/>
                                            </p:txEl>
                                          </p:spTgt>
                                        </p:tgtEl>
                                        <p:attrNameLst>
                                          <p:attrName>ppt_y</p:attrName>
                                        </p:attrNameLst>
                                      </p:cBhvr>
                                      <p:tavLst>
                                        <p:tav tm="0">
                                          <p:val>
                                            <p:strVal val="#ppt_y"/>
                                          </p:val>
                                        </p:tav>
                                        <p:tav tm="100000">
                                          <p:val>
                                            <p:strVal val="#ppt_y"/>
                                          </p:val>
                                        </p:tav>
                                      </p:tavLst>
                                    </p:anim>
                                  </p:childTnLst>
                                </p:cTn>
                              </p:par>
                            </p:childTnLst>
                          </p:cTn>
                        </p:par>
                        <p:par>
                          <p:cTn id="49" fill="hold">
                            <p:stCondLst>
                              <p:cond delay="4500"/>
                            </p:stCondLst>
                            <p:childTnLst>
                              <p:par>
                                <p:cTn id="50" presetID="2" presetClass="entr" presetSubtype="8" fill="hold" nodeType="afterEffect">
                                  <p:stCondLst>
                                    <p:cond delay="0"/>
                                  </p:stCondLst>
                                  <p:childTnLst>
                                    <p:set>
                                      <p:cBhvr>
                                        <p:cTn id="51" dur="1" fill="hold">
                                          <p:stCondLst>
                                            <p:cond delay="0"/>
                                          </p:stCondLst>
                                        </p:cTn>
                                        <p:tgtEl>
                                          <p:spTgt spid="8">
                                            <p:txEl>
                                              <p:pRg st="10" end="10"/>
                                            </p:txEl>
                                          </p:spTgt>
                                        </p:tgtEl>
                                        <p:attrNameLst>
                                          <p:attrName>style.visibility</p:attrName>
                                        </p:attrNameLst>
                                      </p:cBhvr>
                                      <p:to>
                                        <p:strVal val="visible"/>
                                      </p:to>
                                    </p:set>
                                    <p:anim calcmode="lin" valueType="num">
                                      <p:cBhvr additive="base">
                                        <p:cTn id="52" dur="500" fill="hold"/>
                                        <p:tgtEl>
                                          <p:spTgt spid="8">
                                            <p:txEl>
                                              <p:pRg st="10" end="10"/>
                                            </p:txEl>
                                          </p:spTgt>
                                        </p:tgtEl>
                                        <p:attrNameLst>
                                          <p:attrName>ppt_x</p:attrName>
                                        </p:attrNameLst>
                                      </p:cBhvr>
                                      <p:tavLst>
                                        <p:tav tm="0">
                                          <p:val>
                                            <p:strVal val="0-#ppt_w/2"/>
                                          </p:val>
                                        </p:tav>
                                        <p:tav tm="100000">
                                          <p:val>
                                            <p:strVal val="#ppt_x"/>
                                          </p:val>
                                        </p:tav>
                                      </p:tavLst>
                                    </p:anim>
                                    <p:anim calcmode="lin" valueType="num">
                                      <p:cBhvr additive="base">
                                        <p:cTn id="53" dur="500" fill="hold"/>
                                        <p:tgtEl>
                                          <p:spTgt spid="8">
                                            <p:txEl>
                                              <p:pRg st="10" end="10"/>
                                            </p:txEl>
                                          </p:spTgt>
                                        </p:tgtEl>
                                        <p:attrNameLst>
                                          <p:attrName>ppt_y</p:attrName>
                                        </p:attrNameLst>
                                      </p:cBhvr>
                                      <p:tavLst>
                                        <p:tav tm="0">
                                          <p:val>
                                            <p:strVal val="#ppt_y"/>
                                          </p:val>
                                        </p:tav>
                                        <p:tav tm="100000">
                                          <p:val>
                                            <p:strVal val="#ppt_y"/>
                                          </p:val>
                                        </p:tav>
                                      </p:tavLst>
                                    </p:anim>
                                  </p:childTnLst>
                                </p:cTn>
                              </p:par>
                            </p:childTnLst>
                          </p:cTn>
                        </p:par>
                        <p:par>
                          <p:cTn id="54" fill="hold">
                            <p:stCondLst>
                              <p:cond delay="5000"/>
                            </p:stCondLst>
                            <p:childTnLst>
                              <p:par>
                                <p:cTn id="55" presetID="2" presetClass="entr" presetSubtype="8" fill="hold" nodeType="afterEffect">
                                  <p:stCondLst>
                                    <p:cond delay="0"/>
                                  </p:stCondLst>
                                  <p:childTnLst>
                                    <p:set>
                                      <p:cBhvr>
                                        <p:cTn id="56" dur="1" fill="hold">
                                          <p:stCondLst>
                                            <p:cond delay="0"/>
                                          </p:stCondLst>
                                        </p:cTn>
                                        <p:tgtEl>
                                          <p:spTgt spid="8">
                                            <p:txEl>
                                              <p:pRg st="11" end="11"/>
                                            </p:txEl>
                                          </p:spTgt>
                                        </p:tgtEl>
                                        <p:attrNameLst>
                                          <p:attrName>style.visibility</p:attrName>
                                        </p:attrNameLst>
                                      </p:cBhvr>
                                      <p:to>
                                        <p:strVal val="visible"/>
                                      </p:to>
                                    </p:set>
                                    <p:anim calcmode="lin" valueType="num">
                                      <p:cBhvr additive="base">
                                        <p:cTn id="57" dur="500" fill="hold"/>
                                        <p:tgtEl>
                                          <p:spTgt spid="8">
                                            <p:txEl>
                                              <p:pRg st="11" end="11"/>
                                            </p:txEl>
                                          </p:spTgt>
                                        </p:tgtEl>
                                        <p:attrNameLst>
                                          <p:attrName>ppt_x</p:attrName>
                                        </p:attrNameLst>
                                      </p:cBhvr>
                                      <p:tavLst>
                                        <p:tav tm="0">
                                          <p:val>
                                            <p:strVal val="0-#ppt_w/2"/>
                                          </p:val>
                                        </p:tav>
                                        <p:tav tm="100000">
                                          <p:val>
                                            <p:strVal val="#ppt_x"/>
                                          </p:val>
                                        </p:tav>
                                      </p:tavLst>
                                    </p:anim>
                                    <p:anim calcmode="lin" valueType="num">
                                      <p:cBhvr additive="base">
                                        <p:cTn id="58" dur="500" fill="hold"/>
                                        <p:tgtEl>
                                          <p:spTgt spid="8">
                                            <p:txEl>
                                              <p:pRg st="11" end="11"/>
                                            </p:txEl>
                                          </p:spTgt>
                                        </p:tgtEl>
                                        <p:attrNameLst>
                                          <p:attrName>ppt_y</p:attrName>
                                        </p:attrNameLst>
                                      </p:cBhvr>
                                      <p:tavLst>
                                        <p:tav tm="0">
                                          <p:val>
                                            <p:strVal val="#ppt_y"/>
                                          </p:val>
                                        </p:tav>
                                        <p:tav tm="100000">
                                          <p:val>
                                            <p:strVal val="#ppt_y"/>
                                          </p:val>
                                        </p:tav>
                                      </p:tavLst>
                                    </p:anim>
                                  </p:childTnLst>
                                </p:cTn>
                              </p:par>
                            </p:childTnLst>
                          </p:cTn>
                        </p:par>
                        <p:par>
                          <p:cTn id="59" fill="hold">
                            <p:stCondLst>
                              <p:cond delay="5500"/>
                            </p:stCondLst>
                            <p:childTnLst>
                              <p:par>
                                <p:cTn id="60" presetID="2" presetClass="entr" presetSubtype="8" fill="hold" nodeType="afterEffect">
                                  <p:stCondLst>
                                    <p:cond delay="0"/>
                                  </p:stCondLst>
                                  <p:childTnLst>
                                    <p:set>
                                      <p:cBhvr>
                                        <p:cTn id="61" dur="1" fill="hold">
                                          <p:stCondLst>
                                            <p:cond delay="0"/>
                                          </p:stCondLst>
                                        </p:cTn>
                                        <p:tgtEl>
                                          <p:spTgt spid="8">
                                            <p:txEl>
                                              <p:pRg st="12" end="12"/>
                                            </p:txEl>
                                          </p:spTgt>
                                        </p:tgtEl>
                                        <p:attrNameLst>
                                          <p:attrName>style.visibility</p:attrName>
                                        </p:attrNameLst>
                                      </p:cBhvr>
                                      <p:to>
                                        <p:strVal val="visible"/>
                                      </p:to>
                                    </p:set>
                                    <p:anim calcmode="lin" valueType="num">
                                      <p:cBhvr additive="base">
                                        <p:cTn id="62" dur="500" fill="hold"/>
                                        <p:tgtEl>
                                          <p:spTgt spid="8">
                                            <p:txEl>
                                              <p:pRg st="12" end="12"/>
                                            </p:txEl>
                                          </p:spTgt>
                                        </p:tgtEl>
                                        <p:attrNameLst>
                                          <p:attrName>ppt_x</p:attrName>
                                        </p:attrNameLst>
                                      </p:cBhvr>
                                      <p:tavLst>
                                        <p:tav tm="0">
                                          <p:val>
                                            <p:strVal val="0-#ppt_w/2"/>
                                          </p:val>
                                        </p:tav>
                                        <p:tav tm="100000">
                                          <p:val>
                                            <p:strVal val="#ppt_x"/>
                                          </p:val>
                                        </p:tav>
                                      </p:tavLst>
                                    </p:anim>
                                    <p:anim calcmode="lin" valueType="num">
                                      <p:cBhvr additive="base">
                                        <p:cTn id="63" dur="500" fill="hold"/>
                                        <p:tgtEl>
                                          <p:spTgt spid="8">
                                            <p:txEl>
                                              <p:pRg st="12" end="12"/>
                                            </p:txEl>
                                          </p:spTgt>
                                        </p:tgtEl>
                                        <p:attrNameLst>
                                          <p:attrName>ppt_y</p:attrName>
                                        </p:attrNameLst>
                                      </p:cBhvr>
                                      <p:tavLst>
                                        <p:tav tm="0">
                                          <p:val>
                                            <p:strVal val="#ppt_y"/>
                                          </p:val>
                                        </p:tav>
                                        <p:tav tm="100000">
                                          <p:val>
                                            <p:strVal val="#ppt_y"/>
                                          </p:val>
                                        </p:tav>
                                      </p:tavLst>
                                    </p:anim>
                                  </p:childTnLst>
                                </p:cTn>
                              </p:par>
                            </p:childTnLst>
                          </p:cTn>
                        </p:par>
                        <p:par>
                          <p:cTn id="64" fill="hold">
                            <p:stCondLst>
                              <p:cond delay="6000"/>
                            </p:stCondLst>
                            <p:childTnLst>
                              <p:par>
                                <p:cTn id="65" presetID="2" presetClass="entr" presetSubtype="8" fill="hold" nodeType="afterEffect">
                                  <p:stCondLst>
                                    <p:cond delay="0"/>
                                  </p:stCondLst>
                                  <p:childTnLst>
                                    <p:set>
                                      <p:cBhvr>
                                        <p:cTn id="66" dur="1" fill="hold">
                                          <p:stCondLst>
                                            <p:cond delay="0"/>
                                          </p:stCondLst>
                                        </p:cTn>
                                        <p:tgtEl>
                                          <p:spTgt spid="8">
                                            <p:txEl>
                                              <p:pRg st="13" end="13"/>
                                            </p:txEl>
                                          </p:spTgt>
                                        </p:tgtEl>
                                        <p:attrNameLst>
                                          <p:attrName>style.visibility</p:attrName>
                                        </p:attrNameLst>
                                      </p:cBhvr>
                                      <p:to>
                                        <p:strVal val="visible"/>
                                      </p:to>
                                    </p:set>
                                    <p:anim calcmode="lin" valueType="num">
                                      <p:cBhvr additive="base">
                                        <p:cTn id="67" dur="500" fill="hold"/>
                                        <p:tgtEl>
                                          <p:spTgt spid="8">
                                            <p:txEl>
                                              <p:pRg st="13" end="13"/>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8">
                                            <p:txEl>
                                              <p:pRg st="13" end="13"/>
                                            </p:txEl>
                                          </p:spTgt>
                                        </p:tgtEl>
                                        <p:attrNameLst>
                                          <p:attrName>ppt_y</p:attrName>
                                        </p:attrNameLst>
                                      </p:cBhvr>
                                      <p:tavLst>
                                        <p:tav tm="0">
                                          <p:val>
                                            <p:strVal val="#ppt_y"/>
                                          </p:val>
                                        </p:tav>
                                        <p:tav tm="100000">
                                          <p:val>
                                            <p:strVal val="#ppt_y"/>
                                          </p:val>
                                        </p:tav>
                                      </p:tavLst>
                                    </p:anim>
                                  </p:childTnLst>
                                </p:cTn>
                              </p:par>
                            </p:childTnLst>
                          </p:cTn>
                        </p:par>
                        <p:par>
                          <p:cTn id="69" fill="hold">
                            <p:stCondLst>
                              <p:cond delay="6500"/>
                            </p:stCondLst>
                            <p:childTnLst>
                              <p:par>
                                <p:cTn id="70" presetID="2" presetClass="entr" presetSubtype="8" fill="hold" nodeType="afterEffect">
                                  <p:stCondLst>
                                    <p:cond delay="0"/>
                                  </p:stCondLst>
                                  <p:childTnLst>
                                    <p:set>
                                      <p:cBhvr>
                                        <p:cTn id="71" dur="1" fill="hold">
                                          <p:stCondLst>
                                            <p:cond delay="0"/>
                                          </p:stCondLst>
                                        </p:cTn>
                                        <p:tgtEl>
                                          <p:spTgt spid="8">
                                            <p:txEl>
                                              <p:pRg st="14" end="14"/>
                                            </p:txEl>
                                          </p:spTgt>
                                        </p:tgtEl>
                                        <p:attrNameLst>
                                          <p:attrName>style.visibility</p:attrName>
                                        </p:attrNameLst>
                                      </p:cBhvr>
                                      <p:to>
                                        <p:strVal val="visible"/>
                                      </p:to>
                                    </p:set>
                                    <p:anim calcmode="lin" valueType="num">
                                      <p:cBhvr additive="base">
                                        <p:cTn id="72" dur="500" fill="hold"/>
                                        <p:tgtEl>
                                          <p:spTgt spid="8">
                                            <p:txEl>
                                              <p:pRg st="14" end="14"/>
                                            </p:txEl>
                                          </p:spTgt>
                                        </p:tgtEl>
                                        <p:attrNameLst>
                                          <p:attrName>ppt_x</p:attrName>
                                        </p:attrNameLst>
                                      </p:cBhvr>
                                      <p:tavLst>
                                        <p:tav tm="0">
                                          <p:val>
                                            <p:strVal val="0-#ppt_w/2"/>
                                          </p:val>
                                        </p:tav>
                                        <p:tav tm="100000">
                                          <p:val>
                                            <p:strVal val="#ppt_x"/>
                                          </p:val>
                                        </p:tav>
                                      </p:tavLst>
                                    </p:anim>
                                    <p:anim calcmode="lin" valueType="num">
                                      <p:cBhvr additive="base">
                                        <p:cTn id="73" dur="500" fill="hold"/>
                                        <p:tgtEl>
                                          <p:spTgt spid="8">
                                            <p:txEl>
                                              <p:pRg st="14" end="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4" name="3 - Τίτλος"/>
          <p:cNvSpPr>
            <a:spLocks noGrp="1"/>
          </p:cNvSpPr>
          <p:nvPr>
            <p:ph type="ctrTitle"/>
          </p:nvPr>
        </p:nvSpPr>
        <p:spPr>
          <a:xfrm>
            <a:off x="714348" y="2428868"/>
            <a:ext cx="7772400" cy="1470025"/>
          </a:xfrm>
        </p:spPr>
        <p:txBody>
          <a:bodyPr>
            <a:noAutofit/>
          </a:bodyPr>
          <a:lstStyle/>
          <a:p>
            <a:r>
              <a:rPr lang="el-GR" sz="6000" dirty="0" smtClean="0"/>
              <a:t>ΜΕΡΟΣ 1</a:t>
            </a:r>
            <a:r>
              <a:rPr lang="el-GR" sz="6000" baseline="30000" dirty="0" smtClean="0"/>
              <a:t>ο</a:t>
            </a:r>
            <a:r>
              <a:rPr lang="el-GR" sz="6000" dirty="0" smtClean="0"/>
              <a:t/>
            </a:r>
            <a:br>
              <a:rPr lang="el-GR" sz="6000" dirty="0" smtClean="0"/>
            </a:br>
            <a:endParaRPr lang="el-GR" sz="6000" dirty="0"/>
          </a:p>
        </p:txBody>
      </p:sp>
    </p:spTree>
  </p:cSld>
  <p:clrMapOvr>
    <a:masterClrMapping/>
  </p:clrMapOvr>
  <p:transition spd="med" advClick="0" advTm="400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1"/>
                                          </p:val>
                                        </p:tav>
                                        <p:tav tm="100000">
                                          <p:val>
                                            <p:strVal val="#ppt_x"/>
                                          </p:val>
                                        </p:tav>
                                      </p:tavLst>
                                    </p:anim>
                                    <p:anim calcmode="lin" valueType="num">
                                      <p:cBhvr>
                                        <p:cTn id="9"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4900" b="1" dirty="0" smtClean="0"/>
              <a:t>Ανανεώσιμες Πηγές Ενέργειας</a:t>
            </a:r>
            <a:r>
              <a:rPr lang="el-GR" dirty="0" smtClean="0"/>
              <a:t/>
            </a:r>
            <a:br>
              <a:rPr lang="el-GR" dirty="0" smtClean="0"/>
            </a:br>
            <a:endParaRPr lang="el-GR" dirty="0"/>
          </a:p>
        </p:txBody>
      </p:sp>
      <p:pic>
        <p:nvPicPr>
          <p:cNvPr id="6" name="5 - Θέση περιεχομένου" descr="APE.jpg"/>
          <p:cNvPicPr>
            <a:picLocks noGrp="1" noChangeAspect="1"/>
          </p:cNvPicPr>
          <p:nvPr>
            <p:ph idx="1"/>
          </p:nvPr>
        </p:nvPicPr>
        <p:blipFill>
          <a:blip r:embed="rId2" cstate="print"/>
          <a:stretch>
            <a:fillRect/>
          </a:stretch>
        </p:blipFill>
        <p:spPr>
          <a:xfrm>
            <a:off x="1428728" y="1357298"/>
            <a:ext cx="6072230" cy="4786346"/>
          </a:xfrm>
        </p:spPr>
      </p:pic>
    </p:spTree>
  </p:cSld>
  <p:clrMapOvr>
    <a:masterClrMapping/>
  </p:clrMapOvr>
  <p:transition spd="med" advClick="0" advTm="400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836</TotalTime>
  <Words>1281</Words>
  <Application>Microsoft Office PowerPoint</Application>
  <PresentationFormat>Προβολή στην οθόνη (4:3)</PresentationFormat>
  <Paragraphs>265</Paragraphs>
  <Slides>41</Slides>
  <Notes>2</Notes>
  <HiddenSlides>0</HiddenSlides>
  <MMClips>1</MMClips>
  <ScaleCrop>false</ScaleCrop>
  <HeadingPairs>
    <vt:vector size="4" baseType="variant">
      <vt:variant>
        <vt:lpstr>Θέμα</vt:lpstr>
      </vt:variant>
      <vt:variant>
        <vt:i4>1</vt:i4>
      </vt:variant>
      <vt:variant>
        <vt:lpstr>Τίτλοι διαφανειών</vt:lpstr>
      </vt:variant>
      <vt:variant>
        <vt:i4>41</vt:i4>
      </vt:variant>
    </vt:vector>
  </HeadingPairs>
  <TitlesOfParts>
    <vt:vector size="42" baseType="lpstr">
      <vt:lpstr>Θέμα του Office</vt:lpstr>
      <vt:lpstr>Σχολ. Έτος: 2012-13 1ο ΕΠΑ.Λ ΑΜΟΡΓΟΥ  </vt:lpstr>
      <vt:lpstr>Εφαρμογές Ανανεώσιμων Πηγών Ενέργειας στην Αμοργό  και η συμβολή τους στην αντιμετώπιση του προβλήματος της λειψυδρίας στο νησί.</vt:lpstr>
      <vt:lpstr>Διαφάνεια 3</vt:lpstr>
      <vt:lpstr>Διαφάνεια 4</vt:lpstr>
      <vt:lpstr>Διαφάνεια 5</vt:lpstr>
      <vt:lpstr>Διαφάνεια 6</vt:lpstr>
      <vt:lpstr>Περιεχόμενα</vt:lpstr>
      <vt:lpstr>ΜΕΡΟΣ 1ο </vt:lpstr>
      <vt:lpstr>Ανανεώσιμες Πηγές Ενέργειας </vt:lpstr>
      <vt:lpstr>Τι είναι οι ΑΠΕ;</vt:lpstr>
      <vt:lpstr>Πλεονεκτήματα</vt:lpstr>
      <vt:lpstr>Μειονεκτήματα</vt:lpstr>
      <vt:lpstr>Αιολική Ενέργεια</vt:lpstr>
      <vt:lpstr>Τύποι ανεμογεννητριών </vt:lpstr>
      <vt:lpstr>Πλεονεκτήματα </vt:lpstr>
      <vt:lpstr>Μειονεκτήματα </vt:lpstr>
      <vt:lpstr>Γεωθερμία</vt:lpstr>
      <vt:lpstr>   Τύποι γεωθερμικών συλλεκτών   </vt:lpstr>
      <vt:lpstr> Πλεονεκτήματα </vt:lpstr>
      <vt:lpstr>Μειονεκτήματα</vt:lpstr>
      <vt:lpstr>Διαφάνεια 21</vt:lpstr>
      <vt:lpstr>Τύποι φωτοβολταϊκών στοιχείων  </vt:lpstr>
      <vt:lpstr>Πλεονεκτήματα   </vt:lpstr>
      <vt:lpstr>Μειονεκτήματα</vt:lpstr>
      <vt:lpstr>ΜΕΡΟΣ 2ο</vt:lpstr>
      <vt:lpstr>Αφαλάτωση </vt:lpstr>
      <vt:lpstr>Σύγχρονες εγκαταστάσεις </vt:lpstr>
      <vt:lpstr>Εφαρμογή στην Ελλάδα </vt:lpstr>
      <vt:lpstr>Μέθοδος </vt:lpstr>
      <vt:lpstr>Παραδείγματα εφαρμογών </vt:lpstr>
      <vt:lpstr>Πλεονεκτήματα</vt:lpstr>
      <vt:lpstr>Mειονεκτήματα </vt:lpstr>
      <vt:lpstr>ΜΕΡΟΣ 3ο </vt:lpstr>
      <vt:lpstr>Μοιράσαμε το παρακάτω ερωτηματολόγιο  το Νοέμβρη 2012 σε 60 κατοίκους των οικισμών της Αμοργού: Βρούτση, Καμάρι, Καλοταρίτισσα, Αρκεσίνη, Λαγκάδα, Θολάρια, Όρμο και Κατάπολα.</vt:lpstr>
      <vt:lpstr>Διαφάνεια 35</vt:lpstr>
      <vt:lpstr>Διαφάνεια 36</vt:lpstr>
      <vt:lpstr>Διαφάνεια 37</vt:lpstr>
      <vt:lpstr>Διαφάνεια 38</vt:lpstr>
      <vt:lpstr>Η δική μας πρόταση </vt:lpstr>
      <vt:lpstr>Ανανεώσιμες μαντινάδες</vt:lpstr>
      <vt:lpstr>Βιβλιογραφία/Δικτυογραφία</vt:lpstr>
    </vt:vector>
  </TitlesOfParts>
  <Company>OFFICE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Σχολ. Έτος: 2012-13 1ο ΕΠΑ.Λ ΑΜΟΡΓΟΥ  </dc:title>
  <dc:creator>pc8</dc:creator>
  <cp:lastModifiedBy>pc22</cp:lastModifiedBy>
  <cp:revision>243</cp:revision>
  <dcterms:created xsi:type="dcterms:W3CDTF">2013-02-06T09:52:06Z</dcterms:created>
  <dcterms:modified xsi:type="dcterms:W3CDTF">2013-04-25T09:01:45Z</dcterms:modified>
</cp:coreProperties>
</file>